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6" r:id="rId5"/>
    <p:sldId id="257" r:id="rId6"/>
    <p:sldId id="296" r:id="rId7"/>
    <p:sldId id="295" r:id="rId8"/>
    <p:sldId id="293" r:id="rId9"/>
    <p:sldId id="308" r:id="rId10"/>
    <p:sldId id="294" r:id="rId11"/>
    <p:sldId id="261" r:id="rId12"/>
    <p:sldId id="310" r:id="rId13"/>
    <p:sldId id="309" r:id="rId14"/>
    <p:sldId id="260" r:id="rId15"/>
    <p:sldId id="262" r:id="rId16"/>
    <p:sldId id="269" r:id="rId17"/>
    <p:sldId id="264" r:id="rId18"/>
    <p:sldId id="265" r:id="rId19"/>
    <p:sldId id="266" r:id="rId20"/>
    <p:sldId id="267" r:id="rId21"/>
    <p:sldId id="270" r:id="rId22"/>
    <p:sldId id="312" r:id="rId23"/>
    <p:sldId id="314" r:id="rId24"/>
    <p:sldId id="281" r:id="rId25"/>
    <p:sldId id="299" r:id="rId26"/>
    <p:sldId id="315" r:id="rId27"/>
    <p:sldId id="284" r:id="rId28"/>
    <p:sldId id="288" r:id="rId29"/>
    <p:sldId id="291" r:id="rId30"/>
    <p:sldId id="292" r:id="rId31"/>
    <p:sldId id="316" r:id="rId32"/>
    <p:sldId id="317" r:id="rId33"/>
    <p:sldId id="258" r:id="rId34"/>
    <p:sldId id="31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324024-D7EB-4826-9C29-D9516027BEE4}" v="2" dt="2021-06-02T17:21:44.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9950" autoAdjust="0"/>
  </p:normalViewPr>
  <p:slideViewPr>
    <p:cSldViewPr snapToGrid="0">
      <p:cViewPr varScale="1">
        <p:scale>
          <a:sx n="77" d="100"/>
          <a:sy n="77" d="100"/>
        </p:scale>
        <p:origin x="1709" y="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LIEN BACH 20181336" userId="S::bach.tl181336@sis.hust.edu.vn::d82b70fb-5c47-47fc-b871-5a75ec6ad4bd" providerId="AD" clId="Web-{84324024-D7EB-4826-9C29-D9516027BEE4}"/>
    <pc:docChg chg="modSld">
      <pc:chgData name="TRAN LIEN BACH 20181336" userId="S::bach.tl181336@sis.hust.edu.vn::d82b70fb-5c47-47fc-b871-5a75ec6ad4bd" providerId="AD" clId="Web-{84324024-D7EB-4826-9C29-D9516027BEE4}" dt="2021-06-02T17:21:44.858" v="1" actId="1076"/>
      <pc:docMkLst>
        <pc:docMk/>
      </pc:docMkLst>
      <pc:sldChg chg="addSp modSp">
        <pc:chgData name="TRAN LIEN BACH 20181336" userId="S::bach.tl181336@sis.hust.edu.vn::d82b70fb-5c47-47fc-b871-5a75ec6ad4bd" providerId="AD" clId="Web-{84324024-D7EB-4826-9C29-D9516027BEE4}" dt="2021-06-02T17:21:44.858" v="1" actId="1076"/>
        <pc:sldMkLst>
          <pc:docMk/>
          <pc:sldMk cId="3158584091" sldId="258"/>
        </pc:sldMkLst>
        <pc:spChg chg="add mod">
          <ac:chgData name="TRAN LIEN BACH 20181336" userId="S::bach.tl181336@sis.hust.edu.vn::d82b70fb-5c47-47fc-b871-5a75ec6ad4bd" providerId="AD" clId="Web-{84324024-D7EB-4826-9C29-D9516027BEE4}" dt="2021-06-02T17:21:44.858" v="1" actId="1076"/>
          <ac:spMkLst>
            <pc:docMk/>
            <pc:sldMk cId="3158584091" sldId="258"/>
            <ac:spMk id="3" creationId="{DE40802F-9222-4F5D-BE58-DADE7D4CAD9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C4BCCF-043D-41EC-A7AA-FC5646422E4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73D0A58-C1AB-4457-863F-6F2A55542F2B}">
      <dgm:prSet/>
      <dgm:spPr/>
      <dgm:t>
        <a:bodyPr/>
        <a:lstStyle/>
        <a:p>
          <a:r>
            <a:rPr lang="en-US" dirty="0">
              <a:latin typeface="+mn-lt"/>
              <a:cs typeface="Times New Roman" panose="02020603050405020304" pitchFamily="18" charset="0"/>
            </a:rPr>
            <a:t>1.Giới </a:t>
          </a:r>
          <a:r>
            <a:rPr lang="en-US" dirty="0" err="1">
              <a:latin typeface="+mn-lt"/>
              <a:cs typeface="Times New Roman" panose="02020603050405020304" pitchFamily="18" charset="0"/>
            </a:rPr>
            <a:t>thiệu</a:t>
          </a:r>
          <a:r>
            <a:rPr lang="en-US" dirty="0">
              <a:latin typeface="+mn-lt"/>
              <a:cs typeface="Times New Roman" panose="02020603050405020304" pitchFamily="18" charset="0"/>
            </a:rPr>
            <a:t> </a:t>
          </a:r>
          <a:r>
            <a:rPr lang="en-US" dirty="0" err="1">
              <a:latin typeface="+mn-lt"/>
              <a:cs typeface="Times New Roman" panose="02020603050405020304" pitchFamily="18" charset="0"/>
            </a:rPr>
            <a:t>chung</a:t>
          </a:r>
          <a:endParaRPr lang="en-US" dirty="0">
            <a:latin typeface="+mn-lt"/>
            <a:cs typeface="Times New Roman" panose="02020603050405020304" pitchFamily="18" charset="0"/>
          </a:endParaRPr>
        </a:p>
      </dgm:t>
    </dgm:pt>
    <dgm:pt modelId="{D9909A07-BC0A-48B1-BC79-7082066689D2}" type="parTrans" cxnId="{5312A910-801C-4168-8BA0-8D3FFC51ABB4}">
      <dgm:prSet/>
      <dgm:spPr/>
      <dgm:t>
        <a:bodyPr/>
        <a:lstStyle/>
        <a:p>
          <a:endParaRPr lang="en-US"/>
        </a:p>
      </dgm:t>
    </dgm:pt>
    <dgm:pt modelId="{E962F692-21B1-4CA5-98D0-C5005B6D4042}" type="sibTrans" cxnId="{5312A910-801C-4168-8BA0-8D3FFC51ABB4}">
      <dgm:prSet/>
      <dgm:spPr/>
      <dgm:t>
        <a:bodyPr/>
        <a:lstStyle/>
        <a:p>
          <a:endParaRPr lang="en-US"/>
        </a:p>
      </dgm:t>
    </dgm:pt>
    <dgm:pt modelId="{40962A11-0CF2-45AF-AA1B-E0FE2A78127C}">
      <dgm:prSet/>
      <dgm:spPr/>
      <dgm:t>
        <a:bodyPr/>
        <a:lstStyle/>
        <a:p>
          <a:r>
            <a:rPr lang="en-US" dirty="0">
              <a:latin typeface="+mn-lt"/>
              <a:cs typeface="Times New Roman" panose="02020603050405020304" pitchFamily="18" charset="0"/>
            </a:rPr>
            <a:t>3. </a:t>
          </a:r>
          <a:r>
            <a:rPr lang="en-US" dirty="0" err="1">
              <a:latin typeface="+mn-lt"/>
              <a:cs typeface="Times New Roman" panose="02020603050405020304" pitchFamily="18" charset="0"/>
            </a:rPr>
            <a:t>Nguyên</a:t>
          </a:r>
          <a:r>
            <a:rPr lang="en-US" dirty="0">
              <a:latin typeface="+mn-lt"/>
              <a:cs typeface="Times New Roman" panose="02020603050405020304" pitchFamily="18" charset="0"/>
            </a:rPr>
            <a:t> </a:t>
          </a:r>
          <a:r>
            <a:rPr lang="en-US" dirty="0" err="1">
              <a:latin typeface="+mn-lt"/>
              <a:cs typeface="Times New Roman" panose="02020603050405020304" pitchFamily="18" charset="0"/>
            </a:rPr>
            <a:t>lý</a:t>
          </a:r>
          <a:r>
            <a:rPr lang="en-US" dirty="0">
              <a:latin typeface="+mn-lt"/>
              <a:cs typeface="Times New Roman" panose="02020603050405020304" pitchFamily="18" charset="0"/>
            </a:rPr>
            <a:t> </a:t>
          </a:r>
          <a:r>
            <a:rPr lang="en-US" dirty="0" err="1">
              <a:latin typeface="+mn-lt"/>
              <a:cs typeface="Times New Roman" panose="02020603050405020304" pitchFamily="18" charset="0"/>
            </a:rPr>
            <a:t>hoạt</a:t>
          </a:r>
          <a:r>
            <a:rPr lang="en-US" dirty="0">
              <a:latin typeface="+mn-lt"/>
              <a:cs typeface="Times New Roman" panose="02020603050405020304" pitchFamily="18" charset="0"/>
            </a:rPr>
            <a:t> </a:t>
          </a:r>
          <a:r>
            <a:rPr lang="en-US" dirty="0" err="1">
              <a:latin typeface="+mn-lt"/>
              <a:cs typeface="Times New Roman" panose="02020603050405020304" pitchFamily="18" charset="0"/>
            </a:rPr>
            <a:t>động</a:t>
          </a:r>
          <a:endParaRPr lang="en-US" dirty="0">
            <a:latin typeface="+mn-lt"/>
            <a:cs typeface="Times New Roman" panose="02020603050405020304" pitchFamily="18" charset="0"/>
          </a:endParaRPr>
        </a:p>
      </dgm:t>
    </dgm:pt>
    <dgm:pt modelId="{3297ACA1-D4B8-44C9-B2A1-D277B7BB261A}" type="parTrans" cxnId="{A203B738-EBC3-4260-B2AC-CB84BC42191B}">
      <dgm:prSet/>
      <dgm:spPr/>
      <dgm:t>
        <a:bodyPr/>
        <a:lstStyle/>
        <a:p>
          <a:endParaRPr lang="en-US"/>
        </a:p>
      </dgm:t>
    </dgm:pt>
    <dgm:pt modelId="{32D134B0-0089-4A82-8247-AC64B9416853}" type="sibTrans" cxnId="{A203B738-EBC3-4260-B2AC-CB84BC42191B}">
      <dgm:prSet/>
      <dgm:spPr/>
      <dgm:t>
        <a:bodyPr/>
        <a:lstStyle/>
        <a:p>
          <a:endParaRPr lang="en-US"/>
        </a:p>
      </dgm:t>
    </dgm:pt>
    <dgm:pt modelId="{A088406E-F4B8-436E-A65B-E05DB90B606F}">
      <dgm:prSet/>
      <dgm:spPr/>
      <dgm:t>
        <a:bodyPr/>
        <a:lstStyle/>
        <a:p>
          <a:r>
            <a:rPr lang="en-US" dirty="0">
              <a:latin typeface="+mn-lt"/>
              <a:cs typeface="Times New Roman" panose="02020603050405020304" pitchFamily="18" charset="0"/>
            </a:rPr>
            <a:t>4. </a:t>
          </a:r>
          <a:r>
            <a:rPr lang="en-US" dirty="0" err="1">
              <a:latin typeface="+mn-lt"/>
              <a:cs typeface="Times New Roman" panose="02020603050405020304" pitchFamily="18" charset="0"/>
            </a:rPr>
            <a:t>Ứng</a:t>
          </a:r>
          <a:r>
            <a:rPr lang="en-US" dirty="0">
              <a:latin typeface="+mn-lt"/>
              <a:cs typeface="Times New Roman" panose="02020603050405020304" pitchFamily="18" charset="0"/>
            </a:rPr>
            <a:t> </a:t>
          </a:r>
          <a:r>
            <a:rPr lang="en-US" dirty="0" err="1">
              <a:latin typeface="+mn-lt"/>
              <a:cs typeface="Times New Roman" panose="02020603050405020304" pitchFamily="18" charset="0"/>
            </a:rPr>
            <a:t>dụng</a:t>
          </a:r>
          <a:r>
            <a:rPr lang="en-US" dirty="0">
              <a:latin typeface="+mn-lt"/>
              <a:cs typeface="Times New Roman" panose="02020603050405020304" pitchFamily="18" charset="0"/>
            </a:rPr>
            <a:t> </a:t>
          </a:r>
          <a:r>
            <a:rPr lang="en-US" dirty="0" err="1">
              <a:latin typeface="+mn-lt"/>
              <a:cs typeface="Times New Roman" panose="02020603050405020304" pitchFamily="18" charset="0"/>
            </a:rPr>
            <a:t>trong</a:t>
          </a:r>
          <a:r>
            <a:rPr lang="en-US" dirty="0">
              <a:latin typeface="+mn-lt"/>
              <a:cs typeface="Times New Roman" panose="02020603050405020304" pitchFamily="18" charset="0"/>
            </a:rPr>
            <a:t> </a:t>
          </a:r>
          <a:r>
            <a:rPr lang="en-US" dirty="0" err="1">
              <a:latin typeface="+mn-lt"/>
              <a:cs typeface="Times New Roman" panose="02020603050405020304" pitchFamily="18" charset="0"/>
            </a:rPr>
            <a:t>công</a:t>
          </a:r>
          <a:r>
            <a:rPr lang="en-US" dirty="0">
              <a:latin typeface="+mn-lt"/>
              <a:cs typeface="Times New Roman" panose="02020603050405020304" pitchFamily="18" charset="0"/>
            </a:rPr>
            <a:t> </a:t>
          </a:r>
          <a:r>
            <a:rPr lang="en-US" dirty="0" err="1">
              <a:latin typeface="+mn-lt"/>
              <a:cs typeface="Times New Roman" panose="02020603050405020304" pitchFamily="18" charset="0"/>
            </a:rPr>
            <a:t>nghệ</a:t>
          </a:r>
          <a:r>
            <a:rPr lang="en-US" dirty="0">
              <a:latin typeface="+mn-lt"/>
              <a:cs typeface="Times New Roman" panose="02020603050405020304" pitchFamily="18" charset="0"/>
            </a:rPr>
            <a:t> </a:t>
          </a:r>
          <a:r>
            <a:rPr lang="en-US" dirty="0" err="1">
              <a:latin typeface="+mn-lt"/>
              <a:cs typeface="Times New Roman" panose="02020603050405020304" pitchFamily="18" charset="0"/>
            </a:rPr>
            <a:t>sản</a:t>
          </a:r>
          <a:r>
            <a:rPr lang="en-US" dirty="0">
              <a:latin typeface="+mn-lt"/>
              <a:cs typeface="Times New Roman" panose="02020603050405020304" pitchFamily="18" charset="0"/>
            </a:rPr>
            <a:t> </a:t>
          </a:r>
          <a:r>
            <a:rPr lang="en-US" dirty="0" err="1">
              <a:latin typeface="+mn-lt"/>
              <a:cs typeface="Times New Roman" panose="02020603050405020304" pitchFamily="18" charset="0"/>
            </a:rPr>
            <a:t>xuất</a:t>
          </a:r>
          <a:r>
            <a:rPr lang="en-US" dirty="0">
              <a:latin typeface="+mn-lt"/>
              <a:cs typeface="Times New Roman" panose="02020603050405020304" pitchFamily="18" charset="0"/>
            </a:rPr>
            <a:t> </a:t>
          </a:r>
          <a:r>
            <a:rPr lang="en-US" dirty="0" err="1">
              <a:latin typeface="+mn-lt"/>
              <a:cs typeface="Times New Roman" panose="02020603050405020304" pitchFamily="18" charset="0"/>
            </a:rPr>
            <a:t>bia</a:t>
          </a:r>
          <a:endParaRPr lang="en-US" dirty="0">
            <a:latin typeface="+mn-lt"/>
            <a:cs typeface="Times New Roman" panose="02020603050405020304" pitchFamily="18" charset="0"/>
          </a:endParaRPr>
        </a:p>
      </dgm:t>
    </dgm:pt>
    <dgm:pt modelId="{DFC8565B-DF4A-42B5-98A3-6303B425B957}" type="parTrans" cxnId="{4422FC38-E443-413F-B2D5-E33FF8D58D24}">
      <dgm:prSet/>
      <dgm:spPr/>
      <dgm:t>
        <a:bodyPr/>
        <a:lstStyle/>
        <a:p>
          <a:endParaRPr lang="en-US"/>
        </a:p>
      </dgm:t>
    </dgm:pt>
    <dgm:pt modelId="{9D7B183B-8AA9-41EB-99BC-2FA5A20C3C1B}" type="sibTrans" cxnId="{4422FC38-E443-413F-B2D5-E33FF8D58D24}">
      <dgm:prSet/>
      <dgm:spPr/>
      <dgm:t>
        <a:bodyPr/>
        <a:lstStyle/>
        <a:p>
          <a:endParaRPr lang="en-US"/>
        </a:p>
      </dgm:t>
    </dgm:pt>
    <dgm:pt modelId="{C0B869D1-A860-4453-A9DA-2155BBAEF8DA}">
      <dgm:prSet/>
      <dgm:spPr/>
      <dgm:t>
        <a:bodyPr/>
        <a:lstStyle/>
        <a:p>
          <a:r>
            <a:rPr lang="en-US" dirty="0">
              <a:latin typeface="+mn-lt"/>
              <a:cs typeface="Times New Roman" panose="02020603050405020304" pitchFamily="18" charset="0"/>
            </a:rPr>
            <a:t>2. </a:t>
          </a:r>
          <a:r>
            <a:rPr lang="en-US" dirty="0" err="1">
              <a:latin typeface="+mn-lt"/>
              <a:cs typeface="Times New Roman" panose="02020603050405020304" pitchFamily="18" charset="0"/>
            </a:rPr>
            <a:t>Phân</a:t>
          </a:r>
          <a:r>
            <a:rPr lang="en-US" dirty="0">
              <a:latin typeface="+mn-lt"/>
              <a:cs typeface="Times New Roman" panose="02020603050405020304" pitchFamily="18" charset="0"/>
            </a:rPr>
            <a:t> </a:t>
          </a:r>
          <a:r>
            <a:rPr lang="en-US" dirty="0" err="1">
              <a:latin typeface="+mn-lt"/>
              <a:cs typeface="Times New Roman" panose="02020603050405020304" pitchFamily="18" charset="0"/>
            </a:rPr>
            <a:t>loại</a:t>
          </a:r>
          <a:endParaRPr lang="en-US" dirty="0">
            <a:latin typeface="+mn-lt"/>
            <a:cs typeface="Times New Roman" panose="02020603050405020304" pitchFamily="18" charset="0"/>
          </a:endParaRPr>
        </a:p>
      </dgm:t>
    </dgm:pt>
    <dgm:pt modelId="{21F1D21A-626F-4C09-AB04-FAA628E45109}" type="sibTrans" cxnId="{0314313B-9D87-459E-AE0E-80FEA31019C8}">
      <dgm:prSet/>
      <dgm:spPr/>
      <dgm:t>
        <a:bodyPr/>
        <a:lstStyle/>
        <a:p>
          <a:endParaRPr lang="en-US"/>
        </a:p>
      </dgm:t>
    </dgm:pt>
    <dgm:pt modelId="{0784CA2F-7BB6-4DC2-8172-D5E0F317B940}" type="parTrans" cxnId="{0314313B-9D87-459E-AE0E-80FEA31019C8}">
      <dgm:prSet/>
      <dgm:spPr/>
      <dgm:t>
        <a:bodyPr/>
        <a:lstStyle/>
        <a:p>
          <a:endParaRPr lang="en-US"/>
        </a:p>
      </dgm:t>
    </dgm:pt>
    <dgm:pt modelId="{E1F73D43-84C5-4322-A438-0E3B11B02644}" type="pres">
      <dgm:prSet presAssocID="{B0C4BCCF-043D-41EC-A7AA-FC5646422E48}" presName="linear" presStyleCnt="0">
        <dgm:presLayoutVars>
          <dgm:animLvl val="lvl"/>
          <dgm:resizeHandles val="exact"/>
        </dgm:presLayoutVars>
      </dgm:prSet>
      <dgm:spPr/>
    </dgm:pt>
    <dgm:pt modelId="{080F7CE3-71CD-46DB-A81B-5644B90BE22E}" type="pres">
      <dgm:prSet presAssocID="{473D0A58-C1AB-4457-863F-6F2A55542F2B}" presName="parentText" presStyleLbl="node1" presStyleIdx="0" presStyleCnt="4">
        <dgm:presLayoutVars>
          <dgm:chMax val="0"/>
          <dgm:bulletEnabled val="1"/>
        </dgm:presLayoutVars>
      </dgm:prSet>
      <dgm:spPr/>
    </dgm:pt>
    <dgm:pt modelId="{83ECE5AE-C903-4B57-BEF9-0571884F2900}" type="pres">
      <dgm:prSet presAssocID="{E962F692-21B1-4CA5-98D0-C5005B6D4042}" presName="spacer" presStyleCnt="0"/>
      <dgm:spPr/>
    </dgm:pt>
    <dgm:pt modelId="{7FF05A86-F0CA-4FD4-9C39-9B6023CD40B4}" type="pres">
      <dgm:prSet presAssocID="{C0B869D1-A860-4453-A9DA-2155BBAEF8DA}" presName="parentText" presStyleLbl="node1" presStyleIdx="1" presStyleCnt="4">
        <dgm:presLayoutVars>
          <dgm:chMax val="0"/>
          <dgm:bulletEnabled val="1"/>
        </dgm:presLayoutVars>
      </dgm:prSet>
      <dgm:spPr/>
    </dgm:pt>
    <dgm:pt modelId="{EDAA92AB-282F-42FF-A095-CFF834B18E50}" type="pres">
      <dgm:prSet presAssocID="{21F1D21A-626F-4C09-AB04-FAA628E45109}" presName="spacer" presStyleCnt="0"/>
      <dgm:spPr/>
    </dgm:pt>
    <dgm:pt modelId="{41DCAB2D-68C9-462A-90D5-9CA65FCCB8F0}" type="pres">
      <dgm:prSet presAssocID="{40962A11-0CF2-45AF-AA1B-E0FE2A78127C}" presName="parentText" presStyleLbl="node1" presStyleIdx="2" presStyleCnt="4">
        <dgm:presLayoutVars>
          <dgm:chMax val="0"/>
          <dgm:bulletEnabled val="1"/>
        </dgm:presLayoutVars>
      </dgm:prSet>
      <dgm:spPr/>
    </dgm:pt>
    <dgm:pt modelId="{7D28042A-C5BB-4E03-B0D1-90994D48E0BF}" type="pres">
      <dgm:prSet presAssocID="{32D134B0-0089-4A82-8247-AC64B9416853}" presName="spacer" presStyleCnt="0"/>
      <dgm:spPr/>
    </dgm:pt>
    <dgm:pt modelId="{F62B77A0-7CD1-460B-AFD3-986CED3A26D7}" type="pres">
      <dgm:prSet presAssocID="{A088406E-F4B8-436E-A65B-E05DB90B606F}" presName="parentText" presStyleLbl="node1" presStyleIdx="3" presStyleCnt="4">
        <dgm:presLayoutVars>
          <dgm:chMax val="0"/>
          <dgm:bulletEnabled val="1"/>
        </dgm:presLayoutVars>
      </dgm:prSet>
      <dgm:spPr/>
    </dgm:pt>
  </dgm:ptLst>
  <dgm:cxnLst>
    <dgm:cxn modelId="{27314C03-B63D-4D40-BCB3-19ECA50C9B47}" type="presOf" srcId="{C0B869D1-A860-4453-A9DA-2155BBAEF8DA}" destId="{7FF05A86-F0CA-4FD4-9C39-9B6023CD40B4}" srcOrd="0" destOrd="0" presId="urn:microsoft.com/office/officeart/2005/8/layout/vList2"/>
    <dgm:cxn modelId="{5312A910-801C-4168-8BA0-8D3FFC51ABB4}" srcId="{B0C4BCCF-043D-41EC-A7AA-FC5646422E48}" destId="{473D0A58-C1AB-4457-863F-6F2A55542F2B}" srcOrd="0" destOrd="0" parTransId="{D9909A07-BC0A-48B1-BC79-7082066689D2}" sibTransId="{E962F692-21B1-4CA5-98D0-C5005B6D4042}"/>
    <dgm:cxn modelId="{C27DE833-EA94-4E9E-9111-324A4087DE6F}" type="presOf" srcId="{B0C4BCCF-043D-41EC-A7AA-FC5646422E48}" destId="{E1F73D43-84C5-4322-A438-0E3B11B02644}" srcOrd="0" destOrd="0" presId="urn:microsoft.com/office/officeart/2005/8/layout/vList2"/>
    <dgm:cxn modelId="{A203B738-EBC3-4260-B2AC-CB84BC42191B}" srcId="{B0C4BCCF-043D-41EC-A7AA-FC5646422E48}" destId="{40962A11-0CF2-45AF-AA1B-E0FE2A78127C}" srcOrd="2" destOrd="0" parTransId="{3297ACA1-D4B8-44C9-B2A1-D277B7BB261A}" sibTransId="{32D134B0-0089-4A82-8247-AC64B9416853}"/>
    <dgm:cxn modelId="{4422FC38-E443-413F-B2D5-E33FF8D58D24}" srcId="{B0C4BCCF-043D-41EC-A7AA-FC5646422E48}" destId="{A088406E-F4B8-436E-A65B-E05DB90B606F}" srcOrd="3" destOrd="0" parTransId="{DFC8565B-DF4A-42B5-98A3-6303B425B957}" sibTransId="{9D7B183B-8AA9-41EB-99BC-2FA5A20C3C1B}"/>
    <dgm:cxn modelId="{0314313B-9D87-459E-AE0E-80FEA31019C8}" srcId="{B0C4BCCF-043D-41EC-A7AA-FC5646422E48}" destId="{C0B869D1-A860-4453-A9DA-2155BBAEF8DA}" srcOrd="1" destOrd="0" parTransId="{0784CA2F-7BB6-4DC2-8172-D5E0F317B940}" sibTransId="{21F1D21A-626F-4C09-AB04-FAA628E45109}"/>
    <dgm:cxn modelId="{6F89646E-7314-4697-9FE3-96C8FBF0DA74}" type="presOf" srcId="{A088406E-F4B8-436E-A65B-E05DB90B606F}" destId="{F62B77A0-7CD1-460B-AFD3-986CED3A26D7}" srcOrd="0" destOrd="0" presId="urn:microsoft.com/office/officeart/2005/8/layout/vList2"/>
    <dgm:cxn modelId="{8F800A79-E0F2-4442-A3A7-0EAF87D77109}" type="presOf" srcId="{473D0A58-C1AB-4457-863F-6F2A55542F2B}" destId="{080F7CE3-71CD-46DB-A81B-5644B90BE22E}" srcOrd="0" destOrd="0" presId="urn:microsoft.com/office/officeart/2005/8/layout/vList2"/>
    <dgm:cxn modelId="{E30694AF-E2AE-4883-B3C5-ABF364415DF7}" type="presOf" srcId="{40962A11-0CF2-45AF-AA1B-E0FE2A78127C}" destId="{41DCAB2D-68C9-462A-90D5-9CA65FCCB8F0}" srcOrd="0" destOrd="0" presId="urn:microsoft.com/office/officeart/2005/8/layout/vList2"/>
    <dgm:cxn modelId="{9B6A47E0-F5BB-476B-821F-79E2323ECA28}" type="presParOf" srcId="{E1F73D43-84C5-4322-A438-0E3B11B02644}" destId="{080F7CE3-71CD-46DB-A81B-5644B90BE22E}" srcOrd="0" destOrd="0" presId="urn:microsoft.com/office/officeart/2005/8/layout/vList2"/>
    <dgm:cxn modelId="{67EE7F75-2F3A-4D90-A9C4-A59F94747E2F}" type="presParOf" srcId="{E1F73D43-84C5-4322-A438-0E3B11B02644}" destId="{83ECE5AE-C903-4B57-BEF9-0571884F2900}" srcOrd="1" destOrd="0" presId="urn:microsoft.com/office/officeart/2005/8/layout/vList2"/>
    <dgm:cxn modelId="{37A330EF-75E7-4EF1-A7B5-2D5D4BB535D5}" type="presParOf" srcId="{E1F73D43-84C5-4322-A438-0E3B11B02644}" destId="{7FF05A86-F0CA-4FD4-9C39-9B6023CD40B4}" srcOrd="2" destOrd="0" presId="urn:microsoft.com/office/officeart/2005/8/layout/vList2"/>
    <dgm:cxn modelId="{8D86E942-7156-4261-A348-395B61BC933C}" type="presParOf" srcId="{E1F73D43-84C5-4322-A438-0E3B11B02644}" destId="{EDAA92AB-282F-42FF-A095-CFF834B18E50}" srcOrd="3" destOrd="0" presId="urn:microsoft.com/office/officeart/2005/8/layout/vList2"/>
    <dgm:cxn modelId="{16DB8E3C-1F61-4E42-9C32-51314CDB0836}" type="presParOf" srcId="{E1F73D43-84C5-4322-A438-0E3B11B02644}" destId="{41DCAB2D-68C9-462A-90D5-9CA65FCCB8F0}" srcOrd="4" destOrd="0" presId="urn:microsoft.com/office/officeart/2005/8/layout/vList2"/>
    <dgm:cxn modelId="{F1B16265-A1F1-4F81-A060-EBC8F79E4E46}" type="presParOf" srcId="{E1F73D43-84C5-4322-A438-0E3B11B02644}" destId="{7D28042A-C5BB-4E03-B0D1-90994D48E0BF}" srcOrd="5" destOrd="0" presId="urn:microsoft.com/office/officeart/2005/8/layout/vList2"/>
    <dgm:cxn modelId="{CCA29F32-E262-40BD-9A18-9213353FE847}" type="presParOf" srcId="{E1F73D43-84C5-4322-A438-0E3B11B02644}" destId="{F62B77A0-7CD1-460B-AFD3-986CED3A26D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F7CE3-71CD-46DB-A81B-5644B90BE22E}">
      <dsp:nvSpPr>
        <dsp:cNvPr id="0" name=""/>
        <dsp:cNvSpPr/>
      </dsp:nvSpPr>
      <dsp:spPr>
        <a:xfrm>
          <a:off x="0" y="620949"/>
          <a:ext cx="80264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latin typeface="+mn-lt"/>
              <a:cs typeface="Times New Roman" panose="02020603050405020304" pitchFamily="18" charset="0"/>
            </a:rPr>
            <a:t>1.Giới </a:t>
          </a:r>
          <a:r>
            <a:rPr lang="en-US" sz="3500" kern="1200" dirty="0" err="1">
              <a:latin typeface="+mn-lt"/>
              <a:cs typeface="Times New Roman" panose="02020603050405020304" pitchFamily="18" charset="0"/>
            </a:rPr>
            <a:t>thiệu</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chung</a:t>
          </a:r>
          <a:endParaRPr lang="en-US" sz="3500" kern="1200" dirty="0">
            <a:latin typeface="+mn-lt"/>
            <a:cs typeface="Times New Roman" panose="02020603050405020304" pitchFamily="18" charset="0"/>
          </a:endParaRPr>
        </a:p>
      </dsp:txBody>
      <dsp:txXfrm>
        <a:off x="40980" y="661929"/>
        <a:ext cx="7944440" cy="757514"/>
      </dsp:txXfrm>
    </dsp:sp>
    <dsp:sp modelId="{7FF05A86-F0CA-4FD4-9C39-9B6023CD40B4}">
      <dsp:nvSpPr>
        <dsp:cNvPr id="0" name=""/>
        <dsp:cNvSpPr/>
      </dsp:nvSpPr>
      <dsp:spPr>
        <a:xfrm>
          <a:off x="0" y="1561224"/>
          <a:ext cx="80264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latin typeface="+mn-lt"/>
              <a:cs typeface="Times New Roman" panose="02020603050405020304" pitchFamily="18" charset="0"/>
            </a:rPr>
            <a:t>2. </a:t>
          </a:r>
          <a:r>
            <a:rPr lang="en-US" sz="3500" kern="1200" dirty="0" err="1">
              <a:latin typeface="+mn-lt"/>
              <a:cs typeface="Times New Roman" panose="02020603050405020304" pitchFamily="18" charset="0"/>
            </a:rPr>
            <a:t>Phân</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loại</a:t>
          </a:r>
          <a:endParaRPr lang="en-US" sz="3500" kern="1200" dirty="0">
            <a:latin typeface="+mn-lt"/>
            <a:cs typeface="Times New Roman" panose="02020603050405020304" pitchFamily="18" charset="0"/>
          </a:endParaRPr>
        </a:p>
      </dsp:txBody>
      <dsp:txXfrm>
        <a:off x="40980" y="1602204"/>
        <a:ext cx="7944440" cy="757514"/>
      </dsp:txXfrm>
    </dsp:sp>
    <dsp:sp modelId="{41DCAB2D-68C9-462A-90D5-9CA65FCCB8F0}">
      <dsp:nvSpPr>
        <dsp:cNvPr id="0" name=""/>
        <dsp:cNvSpPr/>
      </dsp:nvSpPr>
      <dsp:spPr>
        <a:xfrm>
          <a:off x="0" y="2501499"/>
          <a:ext cx="80264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latin typeface="+mn-lt"/>
              <a:cs typeface="Times New Roman" panose="02020603050405020304" pitchFamily="18" charset="0"/>
            </a:rPr>
            <a:t>3. </a:t>
          </a:r>
          <a:r>
            <a:rPr lang="en-US" sz="3500" kern="1200" dirty="0" err="1">
              <a:latin typeface="+mn-lt"/>
              <a:cs typeface="Times New Roman" panose="02020603050405020304" pitchFamily="18" charset="0"/>
            </a:rPr>
            <a:t>Nguyên</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lý</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hoạt</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động</a:t>
          </a:r>
          <a:endParaRPr lang="en-US" sz="3500" kern="1200" dirty="0">
            <a:latin typeface="+mn-lt"/>
            <a:cs typeface="Times New Roman" panose="02020603050405020304" pitchFamily="18" charset="0"/>
          </a:endParaRPr>
        </a:p>
      </dsp:txBody>
      <dsp:txXfrm>
        <a:off x="40980" y="2542479"/>
        <a:ext cx="7944440" cy="757514"/>
      </dsp:txXfrm>
    </dsp:sp>
    <dsp:sp modelId="{F62B77A0-7CD1-460B-AFD3-986CED3A26D7}">
      <dsp:nvSpPr>
        <dsp:cNvPr id="0" name=""/>
        <dsp:cNvSpPr/>
      </dsp:nvSpPr>
      <dsp:spPr>
        <a:xfrm>
          <a:off x="0" y="3441774"/>
          <a:ext cx="80264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latin typeface="+mn-lt"/>
              <a:cs typeface="Times New Roman" panose="02020603050405020304" pitchFamily="18" charset="0"/>
            </a:rPr>
            <a:t>4. </a:t>
          </a:r>
          <a:r>
            <a:rPr lang="en-US" sz="3500" kern="1200" dirty="0" err="1">
              <a:latin typeface="+mn-lt"/>
              <a:cs typeface="Times New Roman" panose="02020603050405020304" pitchFamily="18" charset="0"/>
            </a:rPr>
            <a:t>Ứng</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dụng</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trong</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công</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nghệ</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sản</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xuất</a:t>
          </a:r>
          <a:r>
            <a:rPr lang="en-US" sz="3500" kern="1200" dirty="0">
              <a:latin typeface="+mn-lt"/>
              <a:cs typeface="Times New Roman" panose="02020603050405020304" pitchFamily="18" charset="0"/>
            </a:rPr>
            <a:t> </a:t>
          </a:r>
          <a:r>
            <a:rPr lang="en-US" sz="3500" kern="1200" dirty="0" err="1">
              <a:latin typeface="+mn-lt"/>
              <a:cs typeface="Times New Roman" panose="02020603050405020304" pitchFamily="18" charset="0"/>
            </a:rPr>
            <a:t>bia</a:t>
          </a:r>
          <a:endParaRPr lang="en-US" sz="3500" kern="1200" dirty="0">
            <a:latin typeface="+mn-lt"/>
            <a:cs typeface="Times New Roman" panose="02020603050405020304" pitchFamily="18" charset="0"/>
          </a:endParaRPr>
        </a:p>
      </dsp:txBody>
      <dsp:txXfrm>
        <a:off x="40980" y="3482754"/>
        <a:ext cx="7944440" cy="7575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7EE6773B-E5C8-4EBD-8F39-F7EAAFD944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Chỗ dành sẵn cho Ngày tháng 2">
            <a:extLst>
              <a:ext uri="{FF2B5EF4-FFF2-40B4-BE49-F238E27FC236}">
                <a16:creationId xmlns:a16="http://schemas.microsoft.com/office/drawing/2014/main" id="{7839368B-CD73-4D3B-AA7E-053C5762E2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DD8FFC-A562-45E7-803A-6F848A2C7395}" type="datetimeFigureOut">
              <a:rPr lang="en-SG" smtClean="0"/>
              <a:t>2/6/2021</a:t>
            </a:fld>
            <a:endParaRPr lang="en-SG"/>
          </a:p>
        </p:txBody>
      </p:sp>
      <p:sp>
        <p:nvSpPr>
          <p:cNvPr id="4" name="Chỗ dành sẵn cho Chân trang 3">
            <a:extLst>
              <a:ext uri="{FF2B5EF4-FFF2-40B4-BE49-F238E27FC236}">
                <a16:creationId xmlns:a16="http://schemas.microsoft.com/office/drawing/2014/main" id="{157794D2-D4CC-4844-A8F2-F0D6F9CE35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Chỗ dành sẵn cho Số hiệu Bản chiếu 4">
            <a:extLst>
              <a:ext uri="{FF2B5EF4-FFF2-40B4-BE49-F238E27FC236}">
                <a16:creationId xmlns:a16="http://schemas.microsoft.com/office/drawing/2014/main" id="{82386F72-86BB-4342-B2FE-7A597AC7CD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35DA06-1734-4DF0-863A-6B68AAE76A9B}" type="slidenum">
              <a:rPr lang="en-SG" smtClean="0"/>
              <a:t>‹#›</a:t>
            </a:fld>
            <a:endParaRPr lang="en-SG"/>
          </a:p>
        </p:txBody>
      </p:sp>
    </p:spTree>
    <p:extLst>
      <p:ext uri="{BB962C8B-B14F-4D97-AF65-F5344CB8AC3E}">
        <p14:creationId xmlns:p14="http://schemas.microsoft.com/office/powerpoint/2010/main" val="13943753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309CB-B0AD-4461-BEB5-5E691FB6A49C}" type="datetimeFigureOut">
              <a:rPr lang="en-US" smtClean="0"/>
              <a:t>6/2/2021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A86E6F-4865-4E72-9ACE-B6788A04F8AC}" type="slidenum">
              <a:rPr lang="en-US" smtClean="0"/>
              <a:t>‹#›</a:t>
            </a:fld>
            <a:endParaRPr lang="en-US"/>
          </a:p>
        </p:txBody>
      </p:sp>
    </p:spTree>
    <p:extLst>
      <p:ext uri="{BB962C8B-B14F-4D97-AF65-F5344CB8AC3E}">
        <p14:creationId xmlns:p14="http://schemas.microsoft.com/office/powerpoint/2010/main" val="40870374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SG" dirty="0"/>
          </a:p>
        </p:txBody>
      </p:sp>
      <p:sp>
        <p:nvSpPr>
          <p:cNvPr id="4" name="Chỗ dành sẵn cho Số hiệu Bản chiếu 3"/>
          <p:cNvSpPr>
            <a:spLocks noGrp="1"/>
          </p:cNvSpPr>
          <p:nvPr>
            <p:ph type="sldNum" sz="quarter" idx="5"/>
          </p:nvPr>
        </p:nvSpPr>
        <p:spPr/>
        <p:txBody>
          <a:bodyPr/>
          <a:lstStyle/>
          <a:p>
            <a:fld id="{D1A86E6F-4865-4E72-9ACE-B6788A04F8AC}" type="slidenum">
              <a:rPr lang="en-US" smtClean="0"/>
              <a:t>5</a:t>
            </a:fld>
            <a:endParaRPr lang="en-US"/>
          </a:p>
        </p:txBody>
      </p:sp>
    </p:spTree>
    <p:extLst>
      <p:ext uri="{BB962C8B-B14F-4D97-AF65-F5344CB8AC3E}">
        <p14:creationId xmlns:p14="http://schemas.microsoft.com/office/powerpoint/2010/main" val="109996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SG" dirty="0"/>
          </a:p>
        </p:txBody>
      </p:sp>
      <p:sp>
        <p:nvSpPr>
          <p:cNvPr id="4" name="Chỗ dành sẵn cho Số hiệu Bản chiếu 3"/>
          <p:cNvSpPr>
            <a:spLocks noGrp="1"/>
          </p:cNvSpPr>
          <p:nvPr>
            <p:ph type="sldNum" sz="quarter" idx="5"/>
          </p:nvPr>
        </p:nvSpPr>
        <p:spPr/>
        <p:txBody>
          <a:bodyPr/>
          <a:lstStyle/>
          <a:p>
            <a:fld id="{D1A86E6F-4865-4E72-9ACE-B6788A04F8AC}" type="slidenum">
              <a:rPr lang="en-US" smtClean="0"/>
              <a:t>7</a:t>
            </a:fld>
            <a:endParaRPr lang="en-US"/>
          </a:p>
        </p:txBody>
      </p:sp>
    </p:spTree>
    <p:extLst>
      <p:ext uri="{BB962C8B-B14F-4D97-AF65-F5344CB8AC3E}">
        <p14:creationId xmlns:p14="http://schemas.microsoft.com/office/powerpoint/2010/main" val="154405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Thêm</a:t>
            </a:r>
            <a:r>
              <a:rPr lang="en-US" dirty="0"/>
              <a:t> : </a:t>
            </a:r>
            <a:r>
              <a:rPr lang="en-US" dirty="0" err="1"/>
              <a:t>Xác</a:t>
            </a:r>
            <a:r>
              <a:rPr lang="en-US" dirty="0"/>
              <a:t> </a:t>
            </a:r>
            <a:r>
              <a:rPr lang="en-US" dirty="0" err="1"/>
              <a:t>định</a:t>
            </a:r>
            <a:r>
              <a:rPr lang="en-US" dirty="0"/>
              <a:t> </a:t>
            </a:r>
            <a:r>
              <a:rPr lang="en-US" dirty="0" err="1"/>
              <a:t>ví</a:t>
            </a:r>
            <a:r>
              <a:rPr lang="en-US" dirty="0"/>
              <a:t> </a:t>
            </a:r>
            <a:r>
              <a:rPr lang="en-US" dirty="0" err="1"/>
              <a:t>trí</a:t>
            </a:r>
            <a:r>
              <a:rPr lang="en-US" dirty="0"/>
              <a:t> </a:t>
            </a:r>
            <a:r>
              <a:rPr lang="en-US" dirty="0" err="1"/>
              <a:t>quy</a:t>
            </a:r>
            <a:r>
              <a:rPr lang="en-US" dirty="0"/>
              <a:t> </a:t>
            </a:r>
            <a:r>
              <a:rPr lang="en-US" dirty="0" err="1"/>
              <a:t>trình</a:t>
            </a:r>
            <a:r>
              <a:rPr lang="en-US" dirty="0"/>
              <a:t> </a:t>
            </a:r>
            <a:r>
              <a:rPr lang="en-US" dirty="0" err="1"/>
              <a:t>nấu</a:t>
            </a:r>
            <a:r>
              <a:rPr lang="en-US" dirty="0"/>
              <a:t> malt ở </a:t>
            </a:r>
            <a:r>
              <a:rPr lang="en-US" dirty="0" err="1"/>
              <a:t>đâu</a:t>
            </a:r>
            <a:r>
              <a:rPr lang="en-US" dirty="0"/>
              <a:t> </a:t>
            </a:r>
            <a:r>
              <a:rPr lang="en-US" dirty="0" err="1"/>
              <a:t>trong</a:t>
            </a:r>
            <a:r>
              <a:rPr lang="en-US" dirty="0"/>
              <a:t> qt </a:t>
            </a:r>
            <a:r>
              <a:rPr lang="en-US" dirty="0" err="1"/>
              <a:t>sx</a:t>
            </a:r>
            <a:r>
              <a:rPr lang="en-US" dirty="0"/>
              <a:t> </a:t>
            </a:r>
            <a:r>
              <a:rPr lang="en-US" dirty="0" err="1"/>
              <a:t>bia</a:t>
            </a:r>
            <a:endParaRPr lang="en-US" dirty="0"/>
          </a:p>
        </p:txBody>
      </p:sp>
      <p:sp>
        <p:nvSpPr>
          <p:cNvPr id="4" name="Slide Number Placeholder 3"/>
          <p:cNvSpPr>
            <a:spLocks noGrp="1"/>
          </p:cNvSpPr>
          <p:nvPr>
            <p:ph type="sldNum" sz="quarter" idx="5"/>
          </p:nvPr>
        </p:nvSpPr>
        <p:spPr/>
        <p:txBody>
          <a:bodyPr/>
          <a:lstStyle/>
          <a:p>
            <a:fld id="{B3A92687-B8B6-4537-9E02-4879A00A3E64}" type="slidenum">
              <a:rPr lang="en-US" smtClean="0"/>
              <a:t>8</a:t>
            </a:fld>
            <a:endParaRPr lang="en-US"/>
          </a:p>
        </p:txBody>
      </p:sp>
    </p:spTree>
    <p:extLst>
      <p:ext uri="{BB962C8B-B14F-4D97-AF65-F5344CB8AC3E}">
        <p14:creationId xmlns:p14="http://schemas.microsoft.com/office/powerpoint/2010/main" val="1508552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Chỉnh</a:t>
            </a:r>
            <a:r>
              <a:rPr lang="en-US" dirty="0"/>
              <a:t> </a:t>
            </a:r>
            <a:r>
              <a:rPr lang="en-US" dirty="0" err="1"/>
              <a:t>lại</a:t>
            </a:r>
            <a:r>
              <a:rPr lang="en-US" dirty="0"/>
              <a:t> </a:t>
            </a:r>
            <a:r>
              <a:rPr lang="en-US" dirty="0" err="1"/>
              <a:t>cho</a:t>
            </a:r>
            <a:r>
              <a:rPr lang="en-US" dirty="0"/>
              <a:t> </a:t>
            </a:r>
            <a:r>
              <a:rPr lang="en-US" dirty="0" err="1"/>
              <a:t>có</a:t>
            </a:r>
            <a:r>
              <a:rPr lang="en-US" dirty="0"/>
              <a:t> ý </a:t>
            </a:r>
            <a:r>
              <a:rPr lang="en-US" dirty="0" err="1"/>
              <a:t>hơn</a:t>
            </a:r>
            <a:endParaRPr lang="en-US" dirty="0"/>
          </a:p>
        </p:txBody>
      </p:sp>
      <p:sp>
        <p:nvSpPr>
          <p:cNvPr id="4" name="Slide Number Placeholder 3"/>
          <p:cNvSpPr>
            <a:spLocks noGrp="1"/>
          </p:cNvSpPr>
          <p:nvPr>
            <p:ph type="sldNum" sz="quarter" idx="5"/>
          </p:nvPr>
        </p:nvSpPr>
        <p:spPr/>
        <p:txBody>
          <a:bodyPr/>
          <a:lstStyle/>
          <a:p>
            <a:fld id="{B3A92687-B8B6-4537-9E02-4879A00A3E64}" type="slidenum">
              <a:rPr lang="en-US" smtClean="0"/>
              <a:t>11</a:t>
            </a:fld>
            <a:endParaRPr lang="en-US"/>
          </a:p>
        </p:txBody>
      </p:sp>
    </p:spTree>
    <p:extLst>
      <p:ext uri="{BB962C8B-B14F-4D97-AF65-F5344CB8AC3E}">
        <p14:creationId xmlns:p14="http://schemas.microsoft.com/office/powerpoint/2010/main" val="525760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Times New Roman" panose="02020603050405020304" pitchFamily="18" charset="0"/>
              </a:rPr>
              <a:t>=&gt; </a:t>
            </a:r>
            <a:r>
              <a:rPr lang="en-US" sz="1200" dirty="0" err="1">
                <a:solidFill>
                  <a:srgbClr val="000000"/>
                </a:solidFill>
                <a:effectLst/>
                <a:latin typeface="Times New Roman" panose="02020603050405020304" pitchFamily="18" charset="0"/>
              </a:rPr>
              <a:t>Tạo</a:t>
            </a:r>
            <a:r>
              <a:rPr lang="en-US" sz="1200" dirty="0">
                <a:solidFill>
                  <a:srgbClr val="000000"/>
                </a:solidFill>
                <a:effectLst/>
                <a:latin typeface="Times New Roman" panose="02020603050405020304" pitchFamily="18" charset="0"/>
              </a:rPr>
              <a:t> ra </a:t>
            </a:r>
            <a:r>
              <a:rPr lang="en-US" sz="1200" dirty="0" err="1">
                <a:effectLst/>
                <a:latin typeface="Times New Roman" panose="02020603050405020304" pitchFamily="18" charset="0"/>
                <a:ea typeface="Calibri" panose="020F0502020204030204" pitchFamily="34" charset="0"/>
              </a:rPr>
              <a:t>dịch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đường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gồm</a:t>
            </a:r>
            <a:r>
              <a:rPr lang="en-US" sz="1200" dirty="0">
                <a:effectLst/>
                <a:latin typeface="Times New Roman" panose="02020603050405020304" pitchFamily="18" charset="0"/>
                <a:ea typeface="Calibri" panose="020F0502020204030204" pitchFamily="34" charset="0"/>
              </a:rPr>
              <a:t> 93% </a:t>
            </a:r>
            <a:r>
              <a:rPr lang="en-US" sz="1200" dirty="0" err="1">
                <a:effectLst/>
                <a:latin typeface="Times New Roman" panose="02020603050405020304" pitchFamily="18" charset="0"/>
                <a:ea typeface="Calibri" panose="020F0502020204030204" pitchFamily="34" charset="0"/>
              </a:rPr>
              <a:t>chất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hữu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cơ</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chủ</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yếu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là</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đường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và</a:t>
            </a:r>
            <a:r>
              <a:rPr lang="en-US" sz="1200" dirty="0">
                <a:effectLst/>
                <a:latin typeface="Times New Roman" panose="02020603050405020304" pitchFamily="18" charset="0"/>
                <a:ea typeface="Calibri" panose="020F0502020204030204" pitchFamily="34" charset="0"/>
              </a:rPr>
              <a:t> dextrin </a:t>
            </a:r>
            <a:r>
              <a:rPr lang="en-US" sz="1200" dirty="0" err="1">
                <a:effectLst/>
                <a:latin typeface="Times New Roman" panose="02020603050405020304" pitchFamily="18" charset="0"/>
                <a:ea typeface="Calibri" panose="020F0502020204030204" pitchFamily="34" charset="0"/>
              </a:rPr>
              <a:t>bậc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thấp</a:t>
            </a:r>
            <a:r>
              <a:rPr lang="en-US" sz="1200" dirty="0">
                <a:effectLst/>
                <a:latin typeface="Times New Roman" panose="02020603050405020304" pitchFamily="18" charset="0"/>
                <a:ea typeface="Calibri" panose="020F0502020204030204" pitchFamily="34" charset="0"/>
              </a:rPr>
              <a:t>, 7% </a:t>
            </a:r>
            <a:r>
              <a:rPr lang="en-US" sz="1200" dirty="0" err="1">
                <a:effectLst/>
                <a:latin typeface="Times New Roman" panose="02020603050405020304" pitchFamily="18" charset="0"/>
                <a:ea typeface="Calibri" panose="020F0502020204030204" pitchFamily="34" charset="0"/>
              </a:rPr>
              <a:t>các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chất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vô</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cơ</a:t>
            </a:r>
            <a:r>
              <a:rPr lang="en-US" sz="1200" b="0" i="0" dirty="0">
                <a:solidFill>
                  <a:srgbClr val="000000"/>
                </a:solidFill>
                <a:effectLst/>
                <a:latin typeface="Times New Roman" panose="02020603050405020304" pitchFamily="18" charset="0"/>
              </a:rPr>
              <a:t> </a:t>
            </a:r>
            <a:endParaRPr lang="en-US" sz="1200" dirty="0"/>
          </a:p>
        </p:txBody>
      </p:sp>
      <p:sp>
        <p:nvSpPr>
          <p:cNvPr id="4" name="Slide Number Placeholder 3"/>
          <p:cNvSpPr>
            <a:spLocks noGrp="1"/>
          </p:cNvSpPr>
          <p:nvPr>
            <p:ph type="sldNum" sz="quarter" idx="5"/>
          </p:nvPr>
        </p:nvSpPr>
        <p:spPr/>
        <p:txBody>
          <a:bodyPr/>
          <a:lstStyle/>
          <a:p>
            <a:fld id="{B3A92687-B8B6-4537-9E02-4879A00A3E64}" type="slidenum">
              <a:rPr lang="en-US" smtClean="0"/>
              <a:t>15</a:t>
            </a:fld>
            <a:endParaRPr lang="en-US"/>
          </a:p>
        </p:txBody>
      </p:sp>
    </p:spTree>
    <p:extLst>
      <p:ext uri="{BB962C8B-B14F-4D97-AF65-F5344CB8AC3E}">
        <p14:creationId xmlns:p14="http://schemas.microsoft.com/office/powerpoint/2010/main" val="1830955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Đo lưu lượng đóng vai trò quan trọng vì nó không chỉ phục vụ cho mục đích đo lường mà còn bởi vì ứng dụng của nó trong hệ thống tự động hóa các quá trình sản xuất.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86E6F-4865-4E72-9ACE-B6788A04F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05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Để có thể tính toán ra lưu lượng của lưu chất từ chênh áp ∆P người ta sử dụng một transmitter chênh áp. Transmitter</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này có 2 đầu vào áp suất tương ứng với áp suất cao nhất tại điểm khi tiết diện ngang của ống chưa thay đổi và áp</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suất thấp nhất tại điểm dòng chảy có tiết diện ngang nhỏ nhất. Để đo được lưu lượng chính xác nhất thì việc lắp đặt</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điểm lấy áp suất cần tuân thủ các yêu cầu kỹ thuật liên quan đến hướng dòng chảy, đường kính ống, vị trí và khoảng</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cách giữa hai điểm đo áp suất…</a:t>
            </a:r>
            <a:r>
              <a:rPr lang="vi-VN" dirty="0"/>
              <a:t> </a:t>
            </a:r>
            <a:br>
              <a:rPr lang="vi-VN"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86E6F-4865-4E72-9ACE-B6788A04F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48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SG" dirty="0"/>
          </a:p>
        </p:txBody>
      </p:sp>
      <p:sp>
        <p:nvSpPr>
          <p:cNvPr id="4" name="Chỗ dành sẵn cho Số hiệu Bản chiếu 3"/>
          <p:cNvSpPr>
            <a:spLocks noGrp="1"/>
          </p:cNvSpPr>
          <p:nvPr>
            <p:ph type="sldNum" sz="quarter" idx="5"/>
          </p:nvPr>
        </p:nvSpPr>
        <p:spPr/>
        <p:txBody>
          <a:bodyPr/>
          <a:lstStyle/>
          <a:p>
            <a:fld id="{706945C5-6D11-4807-B790-6F717841051C}" type="slidenum">
              <a:rPr lang="en-SG" smtClean="0"/>
              <a:t>29</a:t>
            </a:fld>
            <a:endParaRPr lang="en-SG"/>
          </a:p>
        </p:txBody>
      </p:sp>
    </p:spTree>
    <p:extLst>
      <p:ext uri="{BB962C8B-B14F-4D97-AF65-F5344CB8AC3E}">
        <p14:creationId xmlns:p14="http://schemas.microsoft.com/office/powerpoint/2010/main" val="130130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3B789580-3605-4771-B40F-7CC50A8E94B0}"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02D90-77FC-4954-9C1B-EA4A53F95BE6}"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735D69-D188-4D19-9DAE-D171ECD41CB9}"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82DCD-2D0F-487A-B784-2534F6D20640}"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1A9785-DCB5-4D99-8DA6-C33C9D986851}"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1645B9-9187-4149-9C71-935CFD6FAA24}" type="datetime1">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7E7857-D371-489C-A048-40E31AF5DBFB}" type="datetime1">
              <a:rPr lang="en-US" smtClean="0"/>
              <a:t>6/2/2021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DB8B87-8E76-4EBA-8ED0-3D7FA48C664D}" type="datetime1">
              <a:rPr lang="en-US" smtClean="0"/>
              <a:t>6/2/2021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0F11F8-94FF-4B8B-B38F-D4F1C1CE6C9D}" type="datetime1">
              <a:rPr lang="en-US" smtClean="0"/>
              <a:t>6/2/2021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23D1A91-B6B6-49EA-8BAF-D87D8EF12432}" type="datetime1">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C9826AF-573D-4D29-9FB8-BF1156E25CAC}" type="datetime1">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88950" y="1346200"/>
            <a:ext cx="8026400"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9EC8A36-C175-4620-84F4-DBDE1388C821}" type="datetime1">
              <a:rPr lang="en-US" smtClean="0"/>
              <a:t>6/2/2021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2999" y="4333461"/>
            <a:ext cx="7046843" cy="2048289"/>
          </a:xfrm>
        </p:spPr>
        <p:txBody>
          <a:bodyPr>
            <a:noAutofit/>
          </a:bodyPr>
          <a:lstStyle/>
          <a:p>
            <a:r>
              <a:rPr lang="en-US" sz="3000" b="1" dirty="0" err="1">
                <a:cs typeface="Times New Roman" panose="02020603050405020304" pitchFamily="18" charset="0"/>
              </a:rPr>
              <a:t>Môn</a:t>
            </a:r>
            <a:r>
              <a:rPr lang="en-US" sz="3000" b="1" dirty="0">
                <a:cs typeface="Times New Roman" panose="02020603050405020304" pitchFamily="18" charset="0"/>
              </a:rPr>
              <a:t> </a:t>
            </a:r>
            <a:r>
              <a:rPr lang="en-US" sz="3000" b="1" dirty="0" err="1">
                <a:cs typeface="Times New Roman" panose="02020603050405020304" pitchFamily="18" charset="0"/>
              </a:rPr>
              <a:t>học</a:t>
            </a:r>
            <a:r>
              <a:rPr lang="en-US" sz="3000" b="1" dirty="0">
                <a:cs typeface="Times New Roman" panose="02020603050405020304" pitchFamily="18" charset="0"/>
              </a:rPr>
              <a:t> : </a:t>
            </a:r>
            <a:r>
              <a:rPr lang="en-US" sz="3000" b="1" dirty="0" err="1">
                <a:cs typeface="Times New Roman" panose="02020603050405020304" pitchFamily="18" charset="0"/>
              </a:rPr>
              <a:t>Điều</a:t>
            </a:r>
            <a:r>
              <a:rPr lang="en-US" sz="3000" b="1" dirty="0">
                <a:cs typeface="Times New Roman" panose="02020603050405020304" pitchFamily="18" charset="0"/>
              </a:rPr>
              <a:t> </a:t>
            </a:r>
            <a:r>
              <a:rPr lang="en-US" sz="3000" b="1" dirty="0" err="1">
                <a:cs typeface="Times New Roman" panose="02020603050405020304" pitchFamily="18" charset="0"/>
              </a:rPr>
              <a:t>khiển</a:t>
            </a:r>
            <a:r>
              <a:rPr lang="en-US" sz="3000" b="1" dirty="0">
                <a:cs typeface="Times New Roman" panose="02020603050405020304" pitchFamily="18" charset="0"/>
              </a:rPr>
              <a:t> </a:t>
            </a:r>
            <a:r>
              <a:rPr lang="en-US" sz="3000" b="1" dirty="0" err="1">
                <a:cs typeface="Times New Roman" panose="02020603050405020304" pitchFamily="18" charset="0"/>
              </a:rPr>
              <a:t>quá</a:t>
            </a:r>
            <a:r>
              <a:rPr lang="en-US" sz="3000" b="1" dirty="0">
                <a:cs typeface="Times New Roman" panose="02020603050405020304" pitchFamily="18" charset="0"/>
              </a:rPr>
              <a:t> </a:t>
            </a:r>
            <a:r>
              <a:rPr lang="en-US" sz="3000" b="1" dirty="0" err="1">
                <a:cs typeface="Times New Roman" panose="02020603050405020304" pitchFamily="18" charset="0"/>
              </a:rPr>
              <a:t>trình</a:t>
            </a:r>
            <a:endParaRPr lang="en-US" sz="3000" b="1" dirty="0">
              <a:cs typeface="Times New Roman" panose="02020603050405020304" pitchFamily="18" charset="0"/>
            </a:endParaRPr>
          </a:p>
          <a:p>
            <a:br>
              <a:rPr lang="en-US" sz="3000" b="1" dirty="0">
                <a:cs typeface="Times New Roman" panose="02020603050405020304" pitchFamily="18" charset="0"/>
              </a:rPr>
            </a:br>
            <a:r>
              <a:rPr lang="en-US" sz="3000" b="1" dirty="0">
                <a:cs typeface="Times New Roman" panose="02020603050405020304" pitchFamily="18" charset="0"/>
              </a:rPr>
              <a:t>GVHD : TS Đinh Thị Lan Anh</a:t>
            </a:r>
          </a:p>
          <a:p>
            <a:endParaRPr lang="en-US" sz="3000" b="1" dirty="0">
              <a:cs typeface="Times New Roman" panose="02020603050405020304" pitchFamily="18" charset="0"/>
            </a:endParaRPr>
          </a:p>
          <a:p>
            <a:r>
              <a:rPr lang="en-US" sz="3000" b="1" dirty="0" err="1">
                <a:cs typeface="Times New Roman" panose="02020603050405020304" pitchFamily="18" charset="0"/>
              </a:rPr>
              <a:t>Nhóm</a:t>
            </a:r>
            <a:r>
              <a:rPr lang="en-US" sz="3000" b="1" dirty="0">
                <a:cs typeface="Times New Roman" panose="02020603050405020304" pitchFamily="18" charset="0"/>
              </a:rPr>
              <a:t> 1: </a:t>
            </a:r>
            <a:r>
              <a:rPr lang="en-US" sz="3000" b="1" dirty="0" err="1">
                <a:cs typeface="Times New Roman" panose="02020603050405020304" pitchFamily="18" charset="0"/>
              </a:rPr>
              <a:t>Bụng</a:t>
            </a:r>
            <a:r>
              <a:rPr lang="en-US" sz="3000" b="1" dirty="0">
                <a:cs typeface="Times New Roman" panose="02020603050405020304" pitchFamily="18" charset="0"/>
              </a:rPr>
              <a:t> beer</a:t>
            </a:r>
          </a:p>
        </p:txBody>
      </p:sp>
      <p:sp>
        <p:nvSpPr>
          <p:cNvPr id="9" name="Hộp Văn bản 8">
            <a:extLst>
              <a:ext uri="{FF2B5EF4-FFF2-40B4-BE49-F238E27FC236}">
                <a16:creationId xmlns:a16="http://schemas.microsoft.com/office/drawing/2014/main" id="{D5E86FD9-5ED5-4335-9F15-AB6A37C4240E}"/>
              </a:ext>
            </a:extLst>
          </p:cNvPr>
          <p:cNvSpPr txBox="1"/>
          <p:nvPr/>
        </p:nvSpPr>
        <p:spPr>
          <a:xfrm>
            <a:off x="-1152525" y="1756707"/>
            <a:ext cx="11449050" cy="1015663"/>
          </a:xfrm>
          <a:prstGeom prst="rect">
            <a:avLst/>
          </a:prstGeom>
          <a:noFill/>
        </p:spPr>
        <p:txBody>
          <a:bodyPr wrap="square">
            <a:spAutoFit/>
          </a:bodyPr>
          <a:lstStyle/>
          <a:p>
            <a:pPr algn="ctr"/>
            <a:r>
              <a:rPr lang="en-US" sz="3000" b="1" dirty="0">
                <a:latin typeface="Arial" panose="020B0604020202020204" pitchFamily="34" charset="0"/>
                <a:cs typeface="Arial" panose="020B0604020202020204" pitchFamily="34" charset="0"/>
              </a:rPr>
              <a:t>QUY TRÌNH NẤU MALT TRONG SẢN XUẤT BEER</a:t>
            </a:r>
            <a:br>
              <a:rPr lang="en-US" sz="3000" b="1" dirty="0">
                <a:latin typeface="Arial" panose="020B0604020202020204" pitchFamily="34" charset="0"/>
                <a:cs typeface="Arial" panose="020B0604020202020204" pitchFamily="34" charset="0"/>
              </a:rPr>
            </a:br>
            <a:r>
              <a:rPr lang="en-US" sz="3000" b="1" dirty="0">
                <a:latin typeface="Arial" panose="020B0604020202020204" pitchFamily="34" charset="0"/>
                <a:cs typeface="Arial" panose="020B0604020202020204" pitchFamily="34" charset="0"/>
              </a:rPr>
              <a:t>CẢM BIẾN ĐO LƯU LƯỢNG</a:t>
            </a:r>
            <a:endParaRPr lang="en-SG" sz="3000" b="1" dirty="0"/>
          </a:p>
        </p:txBody>
      </p:sp>
      <p:sp>
        <p:nvSpPr>
          <p:cNvPr id="5" name="Chỗ dành sẵn cho Số hiệu Bản chiếu 4">
            <a:extLst>
              <a:ext uri="{FF2B5EF4-FFF2-40B4-BE49-F238E27FC236}">
                <a16:creationId xmlns:a16="http://schemas.microsoft.com/office/drawing/2014/main" id="{2DAB61A0-68C4-4EA6-B92F-72A97D12D7A4}"/>
              </a:ext>
            </a:extLst>
          </p:cNvPr>
          <p:cNvSpPr>
            <a:spLocks noGrp="1"/>
          </p:cNvSpPr>
          <p:nvPr>
            <p:ph type="sldNum" sz="quarter" idx="12"/>
          </p:nvPr>
        </p:nvSpPr>
        <p:spPr/>
        <p:txBody>
          <a:bodyPr/>
          <a:lstStyle/>
          <a:p>
            <a:fld id="{A02EBBDA-6239-48A4-BF42-145536EAE284}" type="slidenum">
              <a:rPr lang="en-US" smtClean="0"/>
              <a:t>1</a:t>
            </a:fld>
            <a:endParaRPr lang="en-US"/>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effectLst/>
                <a:latin typeface="+mn-lt"/>
                <a:ea typeface="Segoe UI Emoji" panose="020B0502040204020203" pitchFamily="34" charset="0"/>
                <a:cs typeface="Times New Roman" panose="02020603050405020304" pitchFamily="18" charset="0"/>
              </a:rPr>
              <a:t>QUÁ TRÌNH HỒ HÓA </a:t>
            </a:r>
            <a:endParaRPr lang="en-US" sz="3000" dirty="0">
              <a:latin typeface="+mn-lt"/>
              <a:cs typeface="Times New Roman" panose="02020603050405020304" pitchFamily="18" charset="0"/>
            </a:endParaRPr>
          </a:p>
        </p:txBody>
      </p:sp>
      <p:sp>
        <p:nvSpPr>
          <p:cNvPr id="3" name="Content Placeholder 2"/>
          <p:cNvSpPr>
            <a:spLocks noGrp="1"/>
          </p:cNvSpPr>
          <p:nvPr>
            <p:ph idx="1"/>
          </p:nvPr>
        </p:nvSpPr>
        <p:spPr>
          <a:xfrm>
            <a:off x="488950" y="1422401"/>
            <a:ext cx="3029502" cy="3487530"/>
          </a:xfrm>
        </p:spPr>
        <p:txBody>
          <a:bodyPr/>
          <a:lstStyle/>
          <a:p>
            <a:pPr marL="457200" indent="-457200">
              <a:buAutoNum type="arabicPeriod"/>
            </a:pPr>
            <a:r>
              <a:rPr lang="en-US" sz="2500" b="1" dirty="0" err="1">
                <a:effectLst/>
                <a:ea typeface="Segoe UI Emoji" panose="020B0502040204020203" pitchFamily="34" charset="0"/>
                <a:cs typeface="Times New Roman" panose="02020603050405020304" pitchFamily="18" charset="0"/>
              </a:rPr>
              <a:t>Mục</a:t>
            </a:r>
            <a:r>
              <a:rPr lang="en-US" sz="2500" b="1" dirty="0">
                <a:effectLst/>
                <a:ea typeface="Segoe UI Emoji" panose="020B0502040204020203" pitchFamily="34" charset="0"/>
                <a:cs typeface="Times New Roman" panose="02020603050405020304" pitchFamily="18" charset="0"/>
              </a:rPr>
              <a:t> </a:t>
            </a:r>
            <a:r>
              <a:rPr lang="en-US" sz="2500" b="1" dirty="0" err="1">
                <a:effectLst/>
                <a:ea typeface="Segoe UI Emoji" panose="020B0502040204020203" pitchFamily="34" charset="0"/>
                <a:cs typeface="Times New Roman" panose="02020603050405020304" pitchFamily="18" charset="0"/>
              </a:rPr>
              <a:t>đích</a:t>
            </a:r>
            <a:endParaRPr lang="en-US" sz="2500" b="1" dirty="0">
              <a:effectLst/>
              <a:ea typeface="Segoe UI Emoji" panose="020B0502040204020203" pitchFamily="34" charset="0"/>
              <a:cs typeface="Times New Roman" panose="02020603050405020304" pitchFamily="18" charset="0"/>
            </a:endParaRPr>
          </a:p>
          <a:p>
            <a:pPr marL="0" indent="0">
              <a:buNone/>
            </a:pPr>
            <a:endParaRPr lang="en-US" sz="2500" b="1" dirty="0">
              <a:effectLst/>
              <a:ea typeface="Segoe UI Emoji" panose="020B0502040204020203" pitchFamily="34" charset="0"/>
              <a:cs typeface="Times New Roman" panose="02020603050405020304" pitchFamily="18" charset="0"/>
            </a:endParaRPr>
          </a:p>
          <a:p>
            <a:pPr marL="0" indent="0">
              <a:buNone/>
            </a:pPr>
            <a:r>
              <a:rPr lang="en-US" sz="2500" b="1" dirty="0">
                <a:latin typeface="Calibri" panose="020F0502020204030204" pitchFamily="34" charset="0"/>
                <a:ea typeface="Calibri" panose="020F0502020204030204" pitchFamily="34" charset="0"/>
                <a:cs typeface="Times New Roman" panose="02020603050405020304" pitchFamily="18" charset="0"/>
              </a:rPr>
              <a:t>2. </a:t>
            </a:r>
            <a:r>
              <a:rPr lang="en-US" sz="2500" b="1" dirty="0" err="1">
                <a:latin typeface="Calibri" panose="020F0502020204030204" pitchFamily="34" charset="0"/>
                <a:ea typeface="Calibri" panose="020F0502020204030204" pitchFamily="34" charset="0"/>
                <a:cs typeface="Times New Roman" panose="02020603050405020304" pitchFamily="18" charset="0"/>
              </a:rPr>
              <a:t>Quá</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trình</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hồ</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hóa</a:t>
            </a:r>
            <a:r>
              <a:rPr lang="en-US" sz="2500" b="1" dirty="0">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sz="2500" b="1"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500" b="1" dirty="0">
                <a:latin typeface="Calibri" panose="020F0502020204030204" pitchFamily="34" charset="0"/>
                <a:ea typeface="Calibri" panose="020F0502020204030204" pitchFamily="34" charset="0"/>
                <a:cs typeface="Times New Roman" panose="02020603050405020304" pitchFamily="18" charset="0"/>
              </a:rPr>
              <a:t>3</a:t>
            </a:r>
            <a:r>
              <a:rPr lang="en-US" sz="2500" b="1" dirty="0">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Các</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sự</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cố</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xảy</a:t>
            </a:r>
            <a:r>
              <a:rPr lang="en-US" sz="2500" b="1" dirty="0">
                <a:effectLst/>
                <a:ea typeface="Calibri" panose="020F0502020204030204" pitchFamily="34" charset="0"/>
                <a:cs typeface="Times New Roman" panose="02020603050405020304" pitchFamily="18" charset="0"/>
              </a:rPr>
              <a:t> ra </a:t>
            </a:r>
            <a:r>
              <a:rPr lang="en-US" sz="2500" b="1" dirty="0" err="1">
                <a:effectLst/>
                <a:ea typeface="Calibri" panose="020F0502020204030204" pitchFamily="34" charset="0"/>
                <a:cs typeface="Times New Roman" panose="02020603050405020304" pitchFamily="18" charset="0"/>
              </a:rPr>
              <a:t>và</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cách</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khắc</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phục</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trong</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quá</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trình</a:t>
            </a:r>
            <a:r>
              <a:rPr lang="en-US" sz="2500" b="1" dirty="0">
                <a:effectLst/>
                <a:ea typeface="Calibri" panose="020F0502020204030204" pitchFamily="34" charset="0"/>
                <a:cs typeface="Times New Roman" panose="02020603050405020304" pitchFamily="18" charset="0"/>
              </a:rPr>
              <a:t> </a:t>
            </a:r>
            <a:r>
              <a:rPr lang="en-US" sz="2500" b="1" dirty="0" err="1">
                <a:ea typeface="Calibri" panose="020F0502020204030204" pitchFamily="34" charset="0"/>
                <a:cs typeface="Times New Roman" panose="02020603050405020304" pitchFamily="18" charset="0"/>
              </a:rPr>
              <a:t>hồ</a:t>
            </a:r>
            <a:r>
              <a:rPr lang="en-US" sz="2500" b="1" dirty="0">
                <a:ea typeface="Calibri" panose="020F0502020204030204" pitchFamily="34" charset="0"/>
                <a:cs typeface="Times New Roman" panose="02020603050405020304" pitchFamily="18" charset="0"/>
              </a:rPr>
              <a:t> </a:t>
            </a:r>
            <a:r>
              <a:rPr lang="en-US" sz="2500" b="1" dirty="0" err="1">
                <a:ea typeface="Calibri" panose="020F0502020204030204" pitchFamily="34" charset="0"/>
                <a:cs typeface="Times New Roman" panose="02020603050405020304" pitchFamily="18" charset="0"/>
              </a:rPr>
              <a:t>hóa</a:t>
            </a:r>
            <a:endParaRPr lang="en-US" sz="2500" dirty="0">
              <a:effectLst/>
              <a:ea typeface="Calibri" panose="020F0502020204030204" pitchFamily="34" charset="0"/>
              <a:cs typeface="Times New Roman" panose="02020603050405020304" pitchFamily="18" charset="0"/>
            </a:endParaRPr>
          </a:p>
          <a:p>
            <a:pPr marL="0" indent="0">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QUY TRÌNH SẢN XUẤT CHUẨN NHẬT CỦA SAPPORO PREMIUM BEER | Bạn Đồng Hành |  Sapporo Star Guide">
            <a:extLst>
              <a:ext uri="{FF2B5EF4-FFF2-40B4-BE49-F238E27FC236}">
                <a16:creationId xmlns:a16="http://schemas.microsoft.com/office/drawing/2014/main" id="{E5722014-D8A0-4212-9DE9-47B931F93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878" y="1396608"/>
            <a:ext cx="4183172" cy="4801383"/>
          </a:xfrm>
          <a:prstGeom prst="rect">
            <a:avLst/>
          </a:prstGeom>
          <a:noFill/>
          <a:extLst>
            <a:ext uri="{909E8E84-426E-40DD-AFC4-6F175D3DCCD1}">
              <a14:hiddenFill xmlns:a14="http://schemas.microsoft.com/office/drawing/2010/main">
                <a:solidFill>
                  <a:srgbClr val="FFFFFF"/>
                </a:solidFill>
              </a14:hiddenFill>
            </a:ext>
          </a:extLst>
        </p:spPr>
      </p:pic>
      <p:sp>
        <p:nvSpPr>
          <p:cNvPr id="6" name="Chỗ dành sẵn cho Số hiệu Bản chiếu 5">
            <a:extLst>
              <a:ext uri="{FF2B5EF4-FFF2-40B4-BE49-F238E27FC236}">
                <a16:creationId xmlns:a16="http://schemas.microsoft.com/office/drawing/2014/main" id="{637C1D50-F185-4640-A04C-38F48846A1DE}"/>
              </a:ext>
            </a:extLst>
          </p:cNvPr>
          <p:cNvSpPr>
            <a:spLocks noGrp="1"/>
          </p:cNvSpPr>
          <p:nvPr>
            <p:ph type="sldNum" sz="quarter" idx="12"/>
          </p:nvPr>
        </p:nvSpPr>
        <p:spPr/>
        <p:txBody>
          <a:bodyPr/>
          <a:lstStyle/>
          <a:p>
            <a:fld id="{A02EBBDA-6239-48A4-BF42-145536EAE284}" type="slidenum">
              <a:rPr lang="en-US" smtClean="0"/>
              <a:t>10</a:t>
            </a:fld>
            <a:endParaRPr lang="en-US"/>
          </a:p>
        </p:txBody>
      </p:sp>
    </p:spTree>
    <p:extLst>
      <p:ext uri="{BB962C8B-B14F-4D97-AF65-F5344CB8AC3E}">
        <p14:creationId xmlns:p14="http://schemas.microsoft.com/office/powerpoint/2010/main" val="850868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ồ Tinh Bột Là Gì - Chuyên Đề Thuốc Thử Hồ Tinh Bột">
            <a:extLst>
              <a:ext uri="{FF2B5EF4-FFF2-40B4-BE49-F238E27FC236}">
                <a16:creationId xmlns:a16="http://schemas.microsoft.com/office/drawing/2014/main" id="{6AFB4761-F6ED-4BBE-B90E-5574EEAA4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326" y="1860698"/>
            <a:ext cx="3636334" cy="34343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010B15-522F-427A-A9B1-095B2ECEFBF1}"/>
              </a:ext>
            </a:extLst>
          </p:cNvPr>
          <p:cNvSpPr txBox="1"/>
          <p:nvPr/>
        </p:nvSpPr>
        <p:spPr>
          <a:xfrm>
            <a:off x="628650" y="2617357"/>
            <a:ext cx="3530157" cy="3062377"/>
          </a:xfrm>
          <a:prstGeom prst="rect">
            <a:avLst/>
          </a:prstGeom>
          <a:noFill/>
        </p:spPr>
        <p:txBody>
          <a:bodyPr wrap="square" rtlCol="0">
            <a:spAutoFit/>
          </a:bodyPr>
          <a:lstStyle/>
          <a:p>
            <a:pPr marL="342900" indent="-342900">
              <a:buFontTx/>
              <a:buChar char="-"/>
            </a:pPr>
            <a:r>
              <a:rPr lang="en-US" sz="2500" dirty="0" err="1">
                <a:effectLst/>
                <a:latin typeface="Times New Roman" panose="02020603050405020304" pitchFamily="18" charset="0"/>
                <a:ea typeface="Calibri" panose="020F0502020204030204" pitchFamily="34" charset="0"/>
              </a:rPr>
              <a:t>Để</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phân</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cắt</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các</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hợp</a:t>
            </a:r>
            <a:endParaRPr lang="en-US" sz="2500" dirty="0">
              <a:latin typeface="Times New Roman" panose="02020603050405020304" pitchFamily="18" charset="0"/>
              <a:ea typeface="Calibri" panose="020F0502020204030204" pitchFamily="34" charset="0"/>
            </a:endParaRPr>
          </a:p>
          <a:p>
            <a:r>
              <a:rPr lang="en-US" sz="2500" dirty="0" err="1">
                <a:effectLst/>
                <a:latin typeface="Times New Roman" panose="02020603050405020304" pitchFamily="18" charset="0"/>
                <a:ea typeface="Calibri" panose="020F0502020204030204" pitchFamily="34" charset="0"/>
              </a:rPr>
              <a:t>chất</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cao</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phân</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tử</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có</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trong</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gạo</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thành</a:t>
            </a:r>
            <a:r>
              <a:rPr lang="en-US" sz="2500" dirty="0">
                <a:effectLst/>
                <a:latin typeface="Times New Roman" panose="02020603050405020304" pitchFamily="18" charset="0"/>
                <a:ea typeface="Calibri" panose="020F0502020204030204" pitchFamily="34" charset="0"/>
              </a:rPr>
              <a:t>:</a:t>
            </a:r>
          </a:p>
          <a:p>
            <a:r>
              <a:rPr lang="en-US" sz="2500" dirty="0">
                <a:latin typeface="Times New Roman" panose="02020603050405020304" pitchFamily="18" charset="0"/>
                <a:ea typeface="Calibri" panose="020F0502020204030204" pitchFamily="34" charset="0"/>
              </a:rPr>
              <a:t>+</a:t>
            </a:r>
            <a:r>
              <a:rPr lang="en-US" sz="2500" dirty="0">
                <a:effectLst/>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cs typeface="Times New Roman" panose="02020603050405020304" pitchFamily="18" charset="0"/>
              </a:rPr>
              <a:t>C</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ấu</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hòa</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tan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US" sz="2500" dirty="0">
                <a:latin typeface="Times New Roman" panose="02020603050405020304" pitchFamily="18" charset="0"/>
                <a:ea typeface="Calibri" panose="020F0502020204030204" pitchFamily="34" charset="0"/>
                <a:cs typeface="Times New Roman" panose="02020603050405020304" pitchFamily="18" charset="0"/>
              </a:rPr>
              <a:t>+</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latin typeface="Times New Roman" panose="02020603050405020304" pitchFamily="18" charset="0"/>
                <a:ea typeface="Calibri" panose="020F0502020204030204" pitchFamily="34" charset="0"/>
                <a:cs typeface="Times New Roman" panose="02020603050405020304" pitchFamily="18" charset="0"/>
              </a:rPr>
              <a:t>C</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hất</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chiết</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8" name="Title 1">
            <a:extLst>
              <a:ext uri="{FF2B5EF4-FFF2-40B4-BE49-F238E27FC236}">
                <a16:creationId xmlns:a16="http://schemas.microsoft.com/office/drawing/2014/main" id="{9FDD7328-CDFE-4A3C-946F-D09E6E2DB6BA}"/>
              </a:ext>
            </a:extLst>
          </p:cNvPr>
          <p:cNvSpPr txBox="1">
            <a:spLocks/>
          </p:cNvSpPr>
          <p:nvPr/>
        </p:nvSpPr>
        <p:spPr>
          <a:xfrm>
            <a:off x="737980" y="-10770"/>
            <a:ext cx="80264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3000" dirty="0">
                <a:latin typeface="+mn-lt"/>
                <a:ea typeface="Segoe UI Emoji" panose="020B0502040204020203" pitchFamily="34" charset="0"/>
                <a:cs typeface="Times New Roman" panose="02020603050405020304" pitchFamily="18" charset="0"/>
              </a:rPr>
              <a:t>QUÁ TRÌNH HỒ HÓA </a:t>
            </a:r>
            <a:endParaRPr lang="en-US" sz="3000" dirty="0">
              <a:latin typeface="+mn-lt"/>
              <a:cs typeface="Times New Roman" panose="02020603050405020304" pitchFamily="18" charset="0"/>
            </a:endParaRPr>
          </a:p>
        </p:txBody>
      </p:sp>
      <p:sp>
        <p:nvSpPr>
          <p:cNvPr id="12" name="Hộp Văn bản 11">
            <a:extLst>
              <a:ext uri="{FF2B5EF4-FFF2-40B4-BE49-F238E27FC236}">
                <a16:creationId xmlns:a16="http://schemas.microsoft.com/office/drawing/2014/main" id="{75508857-2562-44C2-8DFD-8FDAB5343527}"/>
              </a:ext>
            </a:extLst>
          </p:cNvPr>
          <p:cNvSpPr txBox="1"/>
          <p:nvPr/>
        </p:nvSpPr>
        <p:spPr>
          <a:xfrm>
            <a:off x="360293" y="1727003"/>
            <a:ext cx="4572000" cy="553998"/>
          </a:xfrm>
          <a:prstGeom prst="rect">
            <a:avLst/>
          </a:prstGeom>
          <a:noFill/>
        </p:spPr>
        <p:txBody>
          <a:bodyPr wrap="square">
            <a:spAutoFit/>
          </a:bodyPr>
          <a:lstStyle/>
          <a:p>
            <a:pPr marL="0" indent="0">
              <a:buNone/>
            </a:pPr>
            <a:r>
              <a:rPr lang="en-US" sz="3000" b="1" dirty="0">
                <a:effectLst/>
                <a:ea typeface="Segoe UI Emoji" panose="020B0502040204020203" pitchFamily="34" charset="0"/>
                <a:cs typeface="Times New Roman" panose="02020603050405020304" pitchFamily="18" charset="0"/>
              </a:rPr>
              <a:t>1.  </a:t>
            </a:r>
            <a:r>
              <a:rPr lang="en-US" sz="3000" b="1" dirty="0" err="1">
                <a:effectLst/>
                <a:ea typeface="Segoe UI Emoji" panose="020B0502040204020203" pitchFamily="34" charset="0"/>
                <a:cs typeface="Times New Roman" panose="02020603050405020304" pitchFamily="18" charset="0"/>
              </a:rPr>
              <a:t>Mục</a:t>
            </a:r>
            <a:r>
              <a:rPr lang="en-US" sz="3000" b="1" dirty="0">
                <a:effectLst/>
                <a:ea typeface="Segoe UI Emoji" panose="020B0502040204020203" pitchFamily="34" charset="0"/>
                <a:cs typeface="Times New Roman" panose="02020603050405020304" pitchFamily="18" charset="0"/>
              </a:rPr>
              <a:t> </a:t>
            </a:r>
            <a:r>
              <a:rPr lang="en-US" sz="3000" b="1" dirty="0" err="1">
                <a:effectLst/>
                <a:ea typeface="Segoe UI Emoji" panose="020B0502040204020203" pitchFamily="34" charset="0"/>
                <a:cs typeface="Times New Roman" panose="02020603050405020304" pitchFamily="18" charset="0"/>
              </a:rPr>
              <a:t>đích</a:t>
            </a:r>
            <a:endParaRPr lang="en-US" sz="3000" b="1" dirty="0">
              <a:effectLst/>
              <a:ea typeface="Segoe UI Emoji" panose="020B0502040204020203" pitchFamily="34" charset="0"/>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D30B7777-6E48-4EA0-967E-92E128793B19}"/>
              </a:ext>
            </a:extLst>
          </p:cNvPr>
          <p:cNvSpPr>
            <a:spLocks noGrp="1"/>
          </p:cNvSpPr>
          <p:nvPr>
            <p:ph type="sldNum" sz="quarter" idx="12"/>
          </p:nvPr>
        </p:nvSpPr>
        <p:spPr/>
        <p:txBody>
          <a:bodyPr/>
          <a:lstStyle/>
          <a:p>
            <a:fld id="{A02EBBDA-6239-48A4-BF42-145536EAE284}" type="slidenum">
              <a:rPr lang="en-US" smtClean="0"/>
              <a:t>11</a:t>
            </a:fld>
            <a:endParaRPr lang="en-US"/>
          </a:p>
        </p:txBody>
      </p:sp>
    </p:spTree>
    <p:extLst>
      <p:ext uri="{BB962C8B-B14F-4D97-AF65-F5344CB8AC3E}">
        <p14:creationId xmlns:p14="http://schemas.microsoft.com/office/powerpoint/2010/main" val="4136510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7A99F-CA28-4263-BE50-8A0B4E69A454}"/>
              </a:ext>
            </a:extLst>
          </p:cNvPr>
          <p:cNvSpPr>
            <a:spLocks noGrp="1"/>
          </p:cNvSpPr>
          <p:nvPr>
            <p:ph idx="1"/>
          </p:nvPr>
        </p:nvSpPr>
        <p:spPr/>
        <p:txBody>
          <a:bodyPr/>
          <a:lstStyle/>
          <a:p>
            <a:pPr marL="0" indent="0">
              <a:buNone/>
            </a:pPr>
            <a:r>
              <a:rPr lang="en-US" sz="2500" b="1" dirty="0">
                <a:latin typeface="Calibri" panose="020F0502020204030204" pitchFamily="34" charset="0"/>
                <a:ea typeface="Calibri" panose="020F0502020204030204" pitchFamily="34" charset="0"/>
                <a:cs typeface="Times New Roman" panose="02020603050405020304" pitchFamily="18" charset="0"/>
              </a:rPr>
              <a:t>2. </a:t>
            </a:r>
            <a:r>
              <a:rPr lang="en-US" sz="2500" b="1" dirty="0" err="1">
                <a:latin typeface="Calibri" panose="020F0502020204030204" pitchFamily="34" charset="0"/>
                <a:ea typeface="Calibri" panose="020F0502020204030204" pitchFamily="34" charset="0"/>
                <a:cs typeface="Times New Roman" panose="02020603050405020304" pitchFamily="18" charset="0"/>
              </a:rPr>
              <a:t>Quá</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trình</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hồ</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hóa</a:t>
            </a:r>
            <a:r>
              <a:rPr lang="en-US" sz="2500" b="1"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pic>
        <p:nvPicPr>
          <p:cNvPr id="4098" name="Picture 2" descr="CÔNG NGHỆ THỰC PHẨM: THIẾT BỊ TRONG SẢN XUẤT BIA/ PHẦN 2">
            <a:extLst>
              <a:ext uri="{FF2B5EF4-FFF2-40B4-BE49-F238E27FC236}">
                <a16:creationId xmlns:a16="http://schemas.microsoft.com/office/drawing/2014/main" id="{100DD594-1AD1-4CB2-ABA7-8F40DAB2C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658" y="1851541"/>
            <a:ext cx="4104168" cy="38915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C59552F-1CC9-44E7-A66E-649CB2633AEE}"/>
              </a:ext>
            </a:extLst>
          </p:cNvPr>
          <p:cNvSpPr txBox="1"/>
          <p:nvPr/>
        </p:nvSpPr>
        <p:spPr>
          <a:xfrm>
            <a:off x="488950" y="2056188"/>
            <a:ext cx="5065183" cy="3939540"/>
          </a:xfrm>
          <a:prstGeom prst="rect">
            <a:avLst/>
          </a:prstGeom>
          <a:noFill/>
        </p:spPr>
        <p:txBody>
          <a:bodyPr wrap="square" rtlCol="0">
            <a:spAutoFit/>
          </a:bodyPr>
          <a:lstStyle/>
          <a:p>
            <a:r>
              <a:rPr lang="en-US" sz="2500" dirty="0" err="1"/>
              <a:t>Nguyên</a:t>
            </a:r>
            <a:r>
              <a:rPr lang="en-US" sz="2500" dirty="0"/>
              <a:t> </a:t>
            </a:r>
            <a:r>
              <a:rPr lang="en-US" sz="2500" dirty="0" err="1"/>
              <a:t>liệu</a:t>
            </a:r>
            <a:r>
              <a:rPr lang="en-US" sz="2500" dirty="0"/>
              <a:t>: </a:t>
            </a:r>
            <a:r>
              <a:rPr lang="en-US" sz="2500" dirty="0" err="1"/>
              <a:t>Bột</a:t>
            </a:r>
            <a:r>
              <a:rPr lang="en-US" sz="2500" dirty="0"/>
              <a:t> </a:t>
            </a:r>
            <a:r>
              <a:rPr lang="en-US" sz="2500" dirty="0" err="1"/>
              <a:t>gạo</a:t>
            </a:r>
            <a:r>
              <a:rPr lang="en-US" sz="2500" dirty="0"/>
              <a:t> </a:t>
            </a:r>
            <a:r>
              <a:rPr lang="en-US" sz="2500" dirty="0" err="1"/>
              <a:t>và</a:t>
            </a:r>
            <a:r>
              <a:rPr lang="en-US" sz="2500" dirty="0"/>
              <a:t> malt.</a:t>
            </a:r>
          </a:p>
          <a:p>
            <a:r>
              <a:rPr lang="en-US" sz="2500" dirty="0"/>
              <a:t>+ </a:t>
            </a:r>
            <a:r>
              <a:rPr lang="en-US" sz="2500" dirty="0" err="1"/>
              <a:t>Bột</a:t>
            </a:r>
            <a:r>
              <a:rPr lang="en-US" sz="2500" dirty="0"/>
              <a:t> malt </a:t>
            </a:r>
            <a:r>
              <a:rPr lang="en-US" sz="2500" dirty="0" err="1"/>
              <a:t>và</a:t>
            </a:r>
            <a:r>
              <a:rPr lang="en-US" sz="2500" dirty="0"/>
              <a:t> </a:t>
            </a:r>
            <a:r>
              <a:rPr lang="en-US" sz="2500" dirty="0" err="1"/>
              <a:t>nước</a:t>
            </a:r>
            <a:r>
              <a:rPr lang="en-US" sz="2500" dirty="0"/>
              <a:t> </a:t>
            </a:r>
            <a:r>
              <a:rPr lang="en-US" sz="2500" dirty="0" err="1"/>
              <a:t>được</a:t>
            </a:r>
            <a:r>
              <a:rPr lang="en-US" sz="2500" dirty="0"/>
              <a:t> </a:t>
            </a:r>
            <a:r>
              <a:rPr lang="en-US" sz="2500" dirty="0" err="1"/>
              <a:t>cấp</a:t>
            </a:r>
            <a:r>
              <a:rPr lang="en-US" sz="2500" dirty="0"/>
              <a:t> </a:t>
            </a:r>
            <a:r>
              <a:rPr lang="en-US" sz="2500" dirty="0" err="1"/>
              <a:t>tại</a:t>
            </a:r>
            <a:r>
              <a:rPr lang="en-US" sz="2500" dirty="0"/>
              <a:t> 2 </a:t>
            </a:r>
            <a:r>
              <a:rPr lang="en-US" sz="2500" dirty="0" err="1"/>
              <a:t>ống</a:t>
            </a:r>
            <a:r>
              <a:rPr lang="en-US" sz="2500" dirty="0"/>
              <a:t> </a:t>
            </a:r>
            <a:r>
              <a:rPr lang="en-US" sz="2500" dirty="0" err="1"/>
              <a:t>riêng</a:t>
            </a:r>
            <a:r>
              <a:rPr lang="en-US" sz="2500" dirty="0"/>
              <a:t> </a:t>
            </a:r>
            <a:r>
              <a:rPr lang="en-US" sz="2500" dirty="0" err="1"/>
              <a:t>biệt</a:t>
            </a:r>
            <a:r>
              <a:rPr lang="en-US" sz="2500" dirty="0"/>
              <a:t> </a:t>
            </a:r>
            <a:r>
              <a:rPr lang="en-US" sz="2500" dirty="0" err="1"/>
              <a:t>trên</a:t>
            </a:r>
            <a:r>
              <a:rPr lang="en-US" sz="2500" dirty="0"/>
              <a:t> </a:t>
            </a:r>
            <a:r>
              <a:rPr lang="en-US" sz="2500" dirty="0" err="1"/>
              <a:t>nồi</a:t>
            </a:r>
            <a:r>
              <a:rPr lang="en-US" sz="2500" dirty="0"/>
              <a:t>.</a:t>
            </a:r>
          </a:p>
          <a:p>
            <a:r>
              <a:rPr lang="en-US" sz="2500" dirty="0"/>
              <a:t>+ </a:t>
            </a:r>
            <a:r>
              <a:rPr lang="en-US" sz="2500" dirty="0" err="1"/>
              <a:t>Hệ</a:t>
            </a:r>
            <a:r>
              <a:rPr lang="en-US" sz="2500" dirty="0"/>
              <a:t> </a:t>
            </a:r>
            <a:r>
              <a:rPr lang="en-US" sz="2500" dirty="0" err="1"/>
              <a:t>thống</a:t>
            </a:r>
            <a:r>
              <a:rPr lang="en-US" sz="2500" dirty="0"/>
              <a:t> </a:t>
            </a:r>
            <a:r>
              <a:rPr lang="en-US" sz="2500" dirty="0" err="1"/>
              <a:t>cánh</a:t>
            </a:r>
            <a:r>
              <a:rPr lang="en-US" sz="2500" dirty="0"/>
              <a:t> </a:t>
            </a:r>
            <a:r>
              <a:rPr lang="en-US" sz="2500" dirty="0" err="1"/>
              <a:t>khuấy</a:t>
            </a:r>
            <a:r>
              <a:rPr lang="en-US" sz="2500" dirty="0"/>
              <a:t> (7) ở </a:t>
            </a:r>
            <a:r>
              <a:rPr lang="en-US" sz="2500" dirty="0" err="1"/>
              <a:t>đáy</a:t>
            </a:r>
            <a:r>
              <a:rPr lang="en-US" sz="2500" dirty="0"/>
              <a:t> </a:t>
            </a:r>
            <a:r>
              <a:rPr lang="en-US" sz="2500" dirty="0" err="1"/>
              <a:t>nồi</a:t>
            </a:r>
            <a:r>
              <a:rPr lang="en-US" sz="2500" dirty="0"/>
              <a:t> </a:t>
            </a:r>
            <a:r>
              <a:rPr lang="en-US" sz="2500" dirty="0" err="1"/>
              <a:t>được</a:t>
            </a:r>
            <a:r>
              <a:rPr lang="en-US" sz="2500" dirty="0"/>
              <a:t> </a:t>
            </a:r>
            <a:r>
              <a:rPr lang="en-US" sz="2500" dirty="0" err="1"/>
              <a:t>tạo</a:t>
            </a:r>
            <a:r>
              <a:rPr lang="en-US" sz="2500" dirty="0"/>
              <a:t> </a:t>
            </a:r>
            <a:r>
              <a:rPr lang="en-US" sz="2500" dirty="0" err="1"/>
              <a:t>lực</a:t>
            </a:r>
            <a:r>
              <a:rPr lang="en-US" sz="2500" dirty="0"/>
              <a:t> </a:t>
            </a:r>
            <a:r>
              <a:rPr lang="en-US" sz="2500" dirty="0" err="1"/>
              <a:t>bởi</a:t>
            </a:r>
            <a:r>
              <a:rPr lang="en-US" sz="2500" dirty="0"/>
              <a:t> </a:t>
            </a:r>
            <a:r>
              <a:rPr lang="en-US" sz="2500" dirty="0" err="1"/>
              <a:t>đông</a:t>
            </a:r>
            <a:r>
              <a:rPr lang="en-US" sz="2500" dirty="0"/>
              <a:t> </a:t>
            </a:r>
            <a:r>
              <a:rPr lang="en-US" sz="2500" dirty="0" err="1"/>
              <a:t>cơ</a:t>
            </a:r>
            <a:r>
              <a:rPr lang="en-US" sz="2500" dirty="0"/>
              <a:t> (8) </a:t>
            </a:r>
            <a:r>
              <a:rPr lang="en-US" sz="2500" dirty="0" err="1"/>
              <a:t>giúp</a:t>
            </a:r>
            <a:r>
              <a:rPr lang="en-US" sz="2500" dirty="0"/>
              <a:t> </a:t>
            </a:r>
            <a:r>
              <a:rPr lang="en-US" sz="2500" dirty="0" err="1"/>
              <a:t>khuấy</a:t>
            </a:r>
            <a:r>
              <a:rPr lang="en-US" sz="2500" dirty="0"/>
              <a:t> </a:t>
            </a:r>
            <a:r>
              <a:rPr lang="en-US" sz="2500" dirty="0" err="1"/>
              <a:t>đều</a:t>
            </a:r>
            <a:r>
              <a:rPr lang="en-US" sz="2500" dirty="0"/>
              <a:t> </a:t>
            </a:r>
            <a:r>
              <a:rPr lang="en-US" sz="2500" dirty="0" err="1"/>
              <a:t>hỗn</a:t>
            </a:r>
            <a:r>
              <a:rPr lang="en-US" sz="2500" dirty="0"/>
              <a:t> </a:t>
            </a:r>
            <a:r>
              <a:rPr lang="en-US" sz="2500" dirty="0" err="1"/>
              <a:t>hợp</a:t>
            </a:r>
            <a:r>
              <a:rPr lang="en-US" sz="2500" dirty="0"/>
              <a:t> </a:t>
            </a:r>
            <a:r>
              <a:rPr lang="en-US" sz="2500" dirty="0" err="1"/>
              <a:t>cháo</a:t>
            </a:r>
            <a:r>
              <a:rPr lang="en-US" sz="2500" dirty="0"/>
              <a:t>.</a:t>
            </a:r>
          </a:p>
          <a:p>
            <a:r>
              <a:rPr lang="en-US" sz="2500" dirty="0"/>
              <a:t>+ </a:t>
            </a:r>
            <a:r>
              <a:rPr lang="en-US" sz="2500" dirty="0" err="1"/>
              <a:t>Đèn</a:t>
            </a:r>
            <a:r>
              <a:rPr lang="en-US" sz="2500" dirty="0"/>
              <a:t> </a:t>
            </a:r>
            <a:r>
              <a:rPr lang="en-US" sz="2500" dirty="0" err="1"/>
              <a:t>quan</a:t>
            </a:r>
            <a:r>
              <a:rPr lang="en-US" sz="2500" dirty="0"/>
              <a:t> </a:t>
            </a:r>
            <a:r>
              <a:rPr lang="en-US" sz="2500" dirty="0" err="1"/>
              <a:t>sát</a:t>
            </a:r>
            <a:r>
              <a:rPr lang="en-US" sz="2500" dirty="0"/>
              <a:t> (2) </a:t>
            </a:r>
            <a:r>
              <a:rPr lang="en-US" sz="2500" dirty="0" err="1"/>
              <a:t>và</a:t>
            </a:r>
            <a:r>
              <a:rPr lang="en-US" sz="2500" dirty="0"/>
              <a:t> </a:t>
            </a:r>
            <a:r>
              <a:rPr lang="en-US" sz="2500" dirty="0" err="1"/>
              <a:t>cửa</a:t>
            </a:r>
            <a:r>
              <a:rPr lang="en-US" sz="2500" dirty="0"/>
              <a:t> </a:t>
            </a:r>
            <a:r>
              <a:rPr lang="en-US" sz="2500" dirty="0" err="1"/>
              <a:t>quan</a:t>
            </a:r>
            <a:r>
              <a:rPr lang="en-US" sz="2500" dirty="0"/>
              <a:t> </a:t>
            </a:r>
            <a:r>
              <a:rPr lang="en-US" sz="2500" dirty="0" err="1"/>
              <a:t>sát</a:t>
            </a:r>
            <a:r>
              <a:rPr lang="en-US" sz="2500" dirty="0"/>
              <a:t> (3)</a:t>
            </a:r>
          </a:p>
          <a:p>
            <a:r>
              <a:rPr lang="en-US" sz="2500" dirty="0"/>
              <a:t>+ </a:t>
            </a:r>
            <a:r>
              <a:rPr lang="en-US" sz="2500" dirty="0" err="1"/>
              <a:t>Thành</a:t>
            </a:r>
            <a:r>
              <a:rPr lang="en-US" sz="2500" dirty="0"/>
              <a:t> </a:t>
            </a:r>
            <a:r>
              <a:rPr lang="en-US" sz="2500" dirty="0" err="1"/>
              <a:t>nồi</a:t>
            </a:r>
            <a:r>
              <a:rPr lang="en-US" sz="2500" dirty="0"/>
              <a:t> (5) </a:t>
            </a:r>
            <a:r>
              <a:rPr lang="en-US" sz="2500" dirty="0" err="1"/>
              <a:t>và</a:t>
            </a:r>
            <a:r>
              <a:rPr lang="en-US" sz="2500" dirty="0"/>
              <a:t> </a:t>
            </a:r>
            <a:r>
              <a:rPr lang="en-US" sz="2500" dirty="0" err="1"/>
              <a:t>lớp</a:t>
            </a:r>
            <a:r>
              <a:rPr lang="en-US" sz="2500" dirty="0"/>
              <a:t> </a:t>
            </a:r>
            <a:r>
              <a:rPr lang="en-US" sz="2500" dirty="0" err="1"/>
              <a:t>cách</a:t>
            </a:r>
            <a:r>
              <a:rPr lang="en-US" sz="2500" dirty="0"/>
              <a:t> </a:t>
            </a:r>
            <a:r>
              <a:rPr lang="en-US" sz="2500" dirty="0" err="1"/>
              <a:t>nhiệt</a:t>
            </a:r>
            <a:r>
              <a:rPr lang="en-US" sz="2500" dirty="0"/>
              <a:t>(6).</a:t>
            </a:r>
          </a:p>
          <a:p>
            <a:r>
              <a:rPr lang="en-US" sz="2500" dirty="0"/>
              <a:t>+ </a:t>
            </a:r>
            <a:r>
              <a:rPr lang="en-US" sz="2500" dirty="0" err="1"/>
              <a:t>Ống</a:t>
            </a:r>
            <a:r>
              <a:rPr lang="en-US" sz="2500" dirty="0"/>
              <a:t> </a:t>
            </a:r>
            <a:r>
              <a:rPr lang="en-US" sz="2500" dirty="0" err="1"/>
              <a:t>vệ</a:t>
            </a:r>
            <a:r>
              <a:rPr lang="en-US" sz="2500" dirty="0"/>
              <a:t> </a:t>
            </a:r>
            <a:r>
              <a:rPr lang="en-US" sz="2500" dirty="0" err="1"/>
              <a:t>sinh</a:t>
            </a:r>
            <a:r>
              <a:rPr lang="en-US" sz="2500" dirty="0"/>
              <a:t> (CIP).</a:t>
            </a:r>
          </a:p>
          <a:p>
            <a:r>
              <a:rPr lang="en-US" sz="2500" dirty="0"/>
              <a:t>=&gt; </a:t>
            </a:r>
            <a:r>
              <a:rPr lang="en-US" sz="2500" dirty="0" err="1"/>
              <a:t>Sản</a:t>
            </a:r>
            <a:r>
              <a:rPr lang="en-US" sz="2500" dirty="0"/>
              <a:t> </a:t>
            </a:r>
            <a:r>
              <a:rPr lang="en-US" sz="2500" dirty="0" err="1"/>
              <a:t>phẩm</a:t>
            </a:r>
            <a:r>
              <a:rPr lang="en-US" sz="2500" dirty="0"/>
              <a:t> ra </a:t>
            </a:r>
            <a:r>
              <a:rPr lang="en-US" sz="2500" dirty="0" err="1"/>
              <a:t>là</a:t>
            </a:r>
            <a:r>
              <a:rPr lang="en-US" sz="2500" dirty="0"/>
              <a:t> </a:t>
            </a:r>
            <a:r>
              <a:rPr lang="en-US" sz="2500" dirty="0" err="1"/>
              <a:t>hỗn</a:t>
            </a:r>
            <a:r>
              <a:rPr lang="en-US" sz="2500" dirty="0"/>
              <a:t> </a:t>
            </a:r>
            <a:r>
              <a:rPr lang="en-US" sz="2500" dirty="0" err="1"/>
              <a:t>hợp</a:t>
            </a:r>
            <a:r>
              <a:rPr lang="en-US" sz="2500" dirty="0"/>
              <a:t> </a:t>
            </a:r>
            <a:r>
              <a:rPr lang="en-US" sz="2500" dirty="0" err="1"/>
              <a:t>cháo</a:t>
            </a:r>
            <a:r>
              <a:rPr lang="en-US" sz="2500" dirty="0"/>
              <a:t>.</a:t>
            </a:r>
          </a:p>
        </p:txBody>
      </p:sp>
      <p:sp>
        <p:nvSpPr>
          <p:cNvPr id="8" name="Title 1">
            <a:extLst>
              <a:ext uri="{FF2B5EF4-FFF2-40B4-BE49-F238E27FC236}">
                <a16:creationId xmlns:a16="http://schemas.microsoft.com/office/drawing/2014/main" id="{74EFA1B5-DDB9-4DC9-9EDE-5D8970D8BDC3}"/>
              </a:ext>
            </a:extLst>
          </p:cNvPr>
          <p:cNvSpPr>
            <a:spLocks noGrp="1"/>
          </p:cNvSpPr>
          <p:nvPr>
            <p:ph type="title"/>
          </p:nvPr>
        </p:nvSpPr>
        <p:spPr>
          <a:xfrm>
            <a:off x="488950" y="-87315"/>
            <a:ext cx="8026400" cy="1325563"/>
          </a:xfrm>
        </p:spPr>
        <p:txBody>
          <a:bodyPr>
            <a:normAutofit/>
          </a:bodyPr>
          <a:lstStyle/>
          <a:p>
            <a:r>
              <a:rPr lang="en-US" sz="3000" b="1" dirty="0">
                <a:effectLst/>
                <a:latin typeface="+mn-lt"/>
                <a:ea typeface="Segoe UI Emoji" panose="020B0502040204020203" pitchFamily="34" charset="0"/>
                <a:cs typeface="Times New Roman" panose="02020603050405020304" pitchFamily="18" charset="0"/>
              </a:rPr>
              <a:t>QUÁ TRÌNH HỒ HÓA </a:t>
            </a:r>
            <a:endParaRPr lang="en-US" sz="3000" dirty="0">
              <a:latin typeface="+mn-lt"/>
              <a:cs typeface="Times New Roman" panose="02020603050405020304" pitchFamily="18" charset="0"/>
            </a:endParaRPr>
          </a:p>
        </p:txBody>
      </p:sp>
      <p:sp>
        <p:nvSpPr>
          <p:cNvPr id="5" name="Chỗ dành sẵn cho Số hiệu Bản chiếu 4">
            <a:extLst>
              <a:ext uri="{FF2B5EF4-FFF2-40B4-BE49-F238E27FC236}">
                <a16:creationId xmlns:a16="http://schemas.microsoft.com/office/drawing/2014/main" id="{9CE02385-F2F6-4990-A13F-6511C3FE05D4}"/>
              </a:ext>
            </a:extLst>
          </p:cNvPr>
          <p:cNvSpPr>
            <a:spLocks noGrp="1"/>
          </p:cNvSpPr>
          <p:nvPr>
            <p:ph type="sldNum" sz="quarter" idx="12"/>
          </p:nvPr>
        </p:nvSpPr>
        <p:spPr/>
        <p:txBody>
          <a:bodyPr/>
          <a:lstStyle/>
          <a:p>
            <a:fld id="{A02EBBDA-6239-48A4-BF42-145536EAE284}" type="slidenum">
              <a:rPr lang="en-US" smtClean="0"/>
              <a:t>12</a:t>
            </a:fld>
            <a:endParaRPr lang="en-US"/>
          </a:p>
        </p:txBody>
      </p:sp>
    </p:spTree>
    <p:extLst>
      <p:ext uri="{BB962C8B-B14F-4D97-AF65-F5344CB8AC3E}">
        <p14:creationId xmlns:p14="http://schemas.microsoft.com/office/powerpoint/2010/main" val="1499103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C0C10A-C349-4CE6-883D-6837DCBE0BF6}"/>
              </a:ext>
            </a:extLst>
          </p:cNvPr>
          <p:cNvSpPr>
            <a:spLocks noGrp="1"/>
          </p:cNvSpPr>
          <p:nvPr>
            <p:ph idx="1"/>
          </p:nvPr>
        </p:nvSpPr>
        <p:spPr>
          <a:xfrm>
            <a:off x="488949" y="1346200"/>
            <a:ext cx="8277679" cy="4902199"/>
          </a:xfrm>
        </p:spPr>
        <p:txBody>
          <a:bodyPr/>
          <a:lstStyle/>
          <a:p>
            <a:pPr marL="0" indent="0">
              <a:buNone/>
            </a:pPr>
            <a:r>
              <a:rPr lang="en-US" sz="2500" b="1" dirty="0">
                <a:latin typeface="Calibri" panose="020F0502020204030204" pitchFamily="34" charset="0"/>
                <a:ea typeface="Calibri" panose="020F0502020204030204" pitchFamily="34" charset="0"/>
                <a:cs typeface="Times New Roman" panose="02020603050405020304" pitchFamily="18" charset="0"/>
              </a:rPr>
              <a:t>3</a:t>
            </a:r>
            <a:r>
              <a:rPr lang="en-US" sz="2500" b="1" dirty="0">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Các</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sự</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cố</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xảy</a:t>
            </a:r>
            <a:r>
              <a:rPr lang="en-US" sz="2500" b="1" dirty="0">
                <a:effectLst/>
                <a:ea typeface="Calibri" panose="020F0502020204030204" pitchFamily="34" charset="0"/>
                <a:cs typeface="Times New Roman" panose="02020603050405020304" pitchFamily="18" charset="0"/>
              </a:rPr>
              <a:t> ra </a:t>
            </a:r>
            <a:r>
              <a:rPr lang="en-US" sz="2500" b="1" dirty="0" err="1">
                <a:effectLst/>
                <a:ea typeface="Calibri" panose="020F0502020204030204" pitchFamily="34" charset="0"/>
                <a:cs typeface="Times New Roman" panose="02020603050405020304" pitchFamily="18" charset="0"/>
              </a:rPr>
              <a:t>và</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cách</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khắc</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phục</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trong</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quá</a:t>
            </a:r>
            <a:r>
              <a:rPr lang="en-US" sz="2500" b="1" dirty="0">
                <a:effectLst/>
                <a:ea typeface="Calibri" panose="020F0502020204030204" pitchFamily="34" charset="0"/>
                <a:cs typeface="Times New Roman" panose="02020603050405020304" pitchFamily="18" charset="0"/>
              </a:rPr>
              <a:t> </a:t>
            </a:r>
            <a:r>
              <a:rPr lang="en-US" sz="2500" b="1" dirty="0" err="1">
                <a:effectLst/>
                <a:ea typeface="Calibri" panose="020F0502020204030204" pitchFamily="34" charset="0"/>
                <a:cs typeface="Times New Roman" panose="02020603050405020304" pitchFamily="18" charset="0"/>
              </a:rPr>
              <a:t>trình</a:t>
            </a:r>
            <a:r>
              <a:rPr lang="en-US" sz="2500" b="1" dirty="0">
                <a:effectLst/>
                <a:ea typeface="Calibri" panose="020F0502020204030204" pitchFamily="34" charset="0"/>
                <a:cs typeface="Times New Roman" panose="02020603050405020304" pitchFamily="18" charset="0"/>
              </a:rPr>
              <a:t> </a:t>
            </a:r>
            <a:r>
              <a:rPr lang="en-US" sz="2500" b="1" dirty="0" err="1">
                <a:ea typeface="Calibri" panose="020F0502020204030204" pitchFamily="34" charset="0"/>
                <a:cs typeface="Times New Roman" panose="02020603050405020304" pitchFamily="18" charset="0"/>
              </a:rPr>
              <a:t>hồ</a:t>
            </a:r>
            <a:r>
              <a:rPr lang="en-US" sz="2500" b="1" dirty="0">
                <a:ea typeface="Calibri" panose="020F0502020204030204" pitchFamily="34" charset="0"/>
                <a:cs typeface="Times New Roman" panose="02020603050405020304" pitchFamily="18" charset="0"/>
              </a:rPr>
              <a:t> </a:t>
            </a:r>
            <a:r>
              <a:rPr lang="en-US" sz="2500" b="1" dirty="0" err="1">
                <a:ea typeface="Calibri" panose="020F0502020204030204" pitchFamily="34" charset="0"/>
                <a:cs typeface="Times New Roman" panose="02020603050405020304" pitchFamily="18" charset="0"/>
              </a:rPr>
              <a:t>hóa</a:t>
            </a:r>
            <a:endParaRPr lang="en-US" sz="2500" b="1" dirty="0">
              <a:ea typeface="Calibri" panose="020F0502020204030204" pitchFamily="34" charset="0"/>
              <a:cs typeface="Times New Roman" panose="02020603050405020304" pitchFamily="18" charset="0"/>
            </a:endParaRPr>
          </a:p>
          <a:p>
            <a:pPr marL="0" indent="0">
              <a:buNone/>
            </a:pPr>
            <a:endParaRPr lang="en-US" sz="2400" dirty="0">
              <a:effectLst/>
              <a:ea typeface="Calibri" panose="020F0502020204030204" pitchFamily="34" charset="0"/>
              <a:cs typeface="Times New Roman" panose="02020603050405020304" pitchFamily="18" charset="0"/>
            </a:endParaRPr>
          </a:p>
          <a:p>
            <a:pPr marL="0" indent="0">
              <a:buNone/>
            </a:pPr>
            <a:endParaRPr lang="en-US" dirty="0"/>
          </a:p>
        </p:txBody>
      </p:sp>
      <p:sp>
        <p:nvSpPr>
          <p:cNvPr id="6" name="TextBox 5">
            <a:extLst>
              <a:ext uri="{FF2B5EF4-FFF2-40B4-BE49-F238E27FC236}">
                <a16:creationId xmlns:a16="http://schemas.microsoft.com/office/drawing/2014/main" id="{ADA5A791-B43C-43EB-A60D-82D16D8B4E4F}"/>
              </a:ext>
            </a:extLst>
          </p:cNvPr>
          <p:cNvSpPr txBox="1"/>
          <p:nvPr/>
        </p:nvSpPr>
        <p:spPr>
          <a:xfrm>
            <a:off x="628649" y="2212249"/>
            <a:ext cx="4930321" cy="2785378"/>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Cháo</a:t>
            </a:r>
            <a:r>
              <a:rPr lang="en-US" sz="2500" dirty="0"/>
              <a:t> </a:t>
            </a:r>
            <a:r>
              <a:rPr lang="en-US" sz="2500" dirty="0" err="1"/>
              <a:t>bị</a:t>
            </a:r>
            <a:r>
              <a:rPr lang="en-US" sz="2500" dirty="0"/>
              <a:t> </a:t>
            </a:r>
            <a:r>
              <a:rPr lang="en-US" sz="2500" dirty="0" err="1"/>
              <a:t>trào</a:t>
            </a:r>
            <a:r>
              <a:rPr lang="en-US" sz="2500" dirty="0"/>
              <a:t> ra </a:t>
            </a:r>
            <a:r>
              <a:rPr lang="en-US" sz="2500" dirty="0" err="1"/>
              <a:t>ngoài</a:t>
            </a:r>
            <a:r>
              <a:rPr lang="en-US" sz="2500" dirty="0"/>
              <a:t> ta </a:t>
            </a:r>
            <a:r>
              <a:rPr lang="en-US" sz="2500" dirty="0" err="1"/>
              <a:t>để</a:t>
            </a:r>
            <a:r>
              <a:rPr lang="en-US" sz="2500" dirty="0"/>
              <a:t> </a:t>
            </a:r>
            <a:r>
              <a:rPr lang="en-US" sz="2500" dirty="0" err="1"/>
              <a:t>khắc</a:t>
            </a:r>
            <a:r>
              <a:rPr lang="en-US" sz="2500" dirty="0"/>
              <a:t> </a:t>
            </a:r>
            <a:r>
              <a:rPr lang="en-US" sz="2500" dirty="0" err="1"/>
              <a:t>phục</a:t>
            </a:r>
            <a:r>
              <a:rPr lang="en-US" sz="2500" dirty="0"/>
              <a:t> ta </a:t>
            </a:r>
            <a:r>
              <a:rPr lang="en-US" sz="2500" dirty="0" err="1"/>
              <a:t>cấp</a:t>
            </a:r>
            <a:r>
              <a:rPr lang="en-US" sz="2500" dirty="0"/>
              <a:t> </a:t>
            </a:r>
            <a:r>
              <a:rPr lang="en-US" sz="2500" dirty="0" err="1"/>
              <a:t>nước</a:t>
            </a:r>
            <a:r>
              <a:rPr lang="en-US" sz="2500" dirty="0"/>
              <a:t> </a:t>
            </a:r>
            <a:r>
              <a:rPr lang="en-US" sz="2500" dirty="0" err="1"/>
              <a:t>lạnh</a:t>
            </a:r>
            <a:r>
              <a:rPr lang="en-US" sz="2500" dirty="0"/>
              <a:t>, </a:t>
            </a:r>
            <a:r>
              <a:rPr lang="en-US" sz="2500" dirty="0" err="1"/>
              <a:t>ngừng</a:t>
            </a:r>
            <a:r>
              <a:rPr lang="en-US" sz="2500" dirty="0"/>
              <a:t> </a:t>
            </a:r>
            <a:r>
              <a:rPr lang="en-US" sz="2500" dirty="0" err="1"/>
              <a:t>cấp</a:t>
            </a:r>
            <a:r>
              <a:rPr lang="en-US" sz="2500" dirty="0"/>
              <a:t> </a:t>
            </a:r>
            <a:r>
              <a:rPr lang="en-US" sz="2500" dirty="0" err="1"/>
              <a:t>hơi</a:t>
            </a:r>
            <a:r>
              <a:rPr lang="en-US" sz="2500" dirty="0"/>
              <a:t> </a:t>
            </a:r>
            <a:r>
              <a:rPr lang="en-US" sz="2500" dirty="0" err="1"/>
              <a:t>và</a:t>
            </a:r>
            <a:r>
              <a:rPr lang="en-US" sz="2500" dirty="0"/>
              <a:t> </a:t>
            </a:r>
            <a:r>
              <a:rPr lang="en-US" sz="2500" dirty="0" err="1"/>
              <a:t>mở</a:t>
            </a:r>
            <a:r>
              <a:rPr lang="en-US" sz="2500" dirty="0"/>
              <a:t> van </a:t>
            </a:r>
            <a:r>
              <a:rPr lang="en-US" sz="2500" dirty="0" err="1"/>
              <a:t>xả</a:t>
            </a:r>
            <a:r>
              <a:rPr lang="en-US" sz="2500" dirty="0"/>
              <a:t>.</a:t>
            </a:r>
          </a:p>
          <a:p>
            <a:pPr marL="342900" indent="-342900">
              <a:buFont typeface="Arial" panose="020B0604020202020204" pitchFamily="34" charset="0"/>
              <a:buChar char="•"/>
            </a:pPr>
            <a:r>
              <a:rPr lang="en-US" sz="2500" dirty="0" err="1"/>
              <a:t>Cháo</a:t>
            </a:r>
            <a:r>
              <a:rPr lang="en-US" sz="2500" dirty="0"/>
              <a:t> </a:t>
            </a:r>
            <a:r>
              <a:rPr lang="en-US" sz="2500" dirty="0" err="1"/>
              <a:t>bị</a:t>
            </a:r>
            <a:r>
              <a:rPr lang="en-US" sz="2500" dirty="0"/>
              <a:t> </a:t>
            </a:r>
            <a:r>
              <a:rPr lang="en-US" sz="2500" dirty="0" err="1"/>
              <a:t>vón</a:t>
            </a:r>
            <a:r>
              <a:rPr lang="en-US" sz="2500" dirty="0"/>
              <a:t> </a:t>
            </a:r>
            <a:r>
              <a:rPr lang="en-US" sz="2500" dirty="0" err="1"/>
              <a:t>cục</a:t>
            </a:r>
            <a:r>
              <a:rPr lang="en-US" sz="2500" dirty="0"/>
              <a:t> ta </a:t>
            </a:r>
            <a:r>
              <a:rPr lang="en-US" sz="2500" dirty="0" err="1"/>
              <a:t>khắc</a:t>
            </a:r>
            <a:r>
              <a:rPr lang="en-US" sz="2500" dirty="0"/>
              <a:t> </a:t>
            </a:r>
            <a:r>
              <a:rPr lang="en-US" sz="2500" dirty="0" err="1"/>
              <a:t>phụ</a:t>
            </a:r>
            <a:r>
              <a:rPr lang="en-US" sz="2500" dirty="0"/>
              <a:t> </a:t>
            </a:r>
            <a:r>
              <a:rPr lang="en-US" sz="2500" dirty="0" err="1"/>
              <a:t>bằng</a:t>
            </a:r>
            <a:r>
              <a:rPr lang="en-US" sz="2500" dirty="0"/>
              <a:t> </a:t>
            </a:r>
            <a:r>
              <a:rPr lang="en-US" sz="2500" dirty="0" err="1"/>
              <a:t>cách</a:t>
            </a:r>
            <a:r>
              <a:rPr lang="en-US" sz="2500" dirty="0"/>
              <a:t> </a:t>
            </a:r>
            <a:r>
              <a:rPr lang="en-US" sz="2500" dirty="0" err="1"/>
              <a:t>ngừng</a:t>
            </a:r>
            <a:r>
              <a:rPr lang="en-US" sz="2500" dirty="0"/>
              <a:t> </a:t>
            </a:r>
            <a:r>
              <a:rPr lang="en-US" sz="2500" dirty="0" err="1"/>
              <a:t>xả</a:t>
            </a:r>
            <a:r>
              <a:rPr lang="en-US" sz="2500" dirty="0"/>
              <a:t> </a:t>
            </a:r>
            <a:r>
              <a:rPr lang="en-US" sz="2500" dirty="0" err="1"/>
              <a:t>kiểm</a:t>
            </a:r>
            <a:r>
              <a:rPr lang="en-US" sz="2500" dirty="0"/>
              <a:t> </a:t>
            </a:r>
            <a:r>
              <a:rPr lang="en-US" sz="2500" dirty="0" err="1"/>
              <a:t>tra</a:t>
            </a:r>
            <a:r>
              <a:rPr lang="en-US" sz="2500" dirty="0"/>
              <a:t> </a:t>
            </a:r>
            <a:r>
              <a:rPr lang="en-US" sz="2500" dirty="0" err="1"/>
              <a:t>lại</a:t>
            </a:r>
            <a:r>
              <a:rPr lang="en-US" sz="2500" dirty="0"/>
              <a:t> van </a:t>
            </a:r>
            <a:r>
              <a:rPr lang="en-US" sz="2500" dirty="0" err="1"/>
              <a:t>hoặc</a:t>
            </a:r>
            <a:r>
              <a:rPr lang="en-US" sz="2500" dirty="0"/>
              <a:t> </a:t>
            </a:r>
            <a:r>
              <a:rPr lang="en-US" sz="2500" dirty="0" err="1"/>
              <a:t>nghiệm</a:t>
            </a:r>
            <a:r>
              <a:rPr lang="en-US" sz="2500" dirty="0"/>
              <a:t> </a:t>
            </a:r>
            <a:r>
              <a:rPr lang="en-US" sz="2500" dirty="0" err="1"/>
              <a:t>trong</a:t>
            </a:r>
            <a:r>
              <a:rPr lang="en-US" sz="2500" dirty="0"/>
              <a:t> </a:t>
            </a:r>
            <a:r>
              <a:rPr lang="en-US" sz="2500" dirty="0" err="1"/>
              <a:t>quá</a:t>
            </a:r>
            <a:r>
              <a:rPr lang="en-US" sz="2500" dirty="0"/>
              <a:t> </a:t>
            </a:r>
            <a:r>
              <a:rPr lang="en-US" sz="2500" dirty="0" err="1"/>
              <a:t>phải</a:t>
            </a:r>
            <a:r>
              <a:rPr lang="en-US" sz="2500" dirty="0"/>
              <a:t> </a:t>
            </a:r>
            <a:r>
              <a:rPr lang="en-US" sz="2500" dirty="0" err="1"/>
              <a:t>bỏ</a:t>
            </a:r>
            <a:r>
              <a:rPr lang="en-US" sz="2500" dirty="0"/>
              <a:t> </a:t>
            </a:r>
            <a:r>
              <a:rPr lang="en-US" sz="2500" dirty="0" err="1"/>
              <a:t>đi</a:t>
            </a:r>
            <a:r>
              <a:rPr lang="en-US" sz="2500" dirty="0"/>
              <a:t> </a:t>
            </a:r>
            <a:r>
              <a:rPr lang="en-US" sz="2500" dirty="0" err="1"/>
              <a:t>để</a:t>
            </a:r>
            <a:r>
              <a:rPr lang="en-US" sz="2500" dirty="0"/>
              <a:t> </a:t>
            </a:r>
            <a:r>
              <a:rPr lang="en-US" sz="2500" dirty="0" err="1"/>
              <a:t>đảm</a:t>
            </a:r>
            <a:r>
              <a:rPr lang="en-US" sz="2500" dirty="0"/>
              <a:t> </a:t>
            </a:r>
            <a:r>
              <a:rPr lang="en-US" sz="2500" dirty="0" err="1"/>
              <a:t>bảo</a:t>
            </a:r>
            <a:r>
              <a:rPr lang="en-US" sz="2500" dirty="0"/>
              <a:t> </a:t>
            </a:r>
            <a:r>
              <a:rPr lang="en-US" sz="2500" dirty="0" err="1"/>
              <a:t>chất</a:t>
            </a:r>
            <a:r>
              <a:rPr lang="en-US" sz="2500" dirty="0"/>
              <a:t> </a:t>
            </a:r>
            <a:r>
              <a:rPr lang="en-US" sz="2500" dirty="0" err="1"/>
              <a:t>lượng</a:t>
            </a:r>
            <a:r>
              <a:rPr lang="en-US" sz="2500" dirty="0"/>
              <a:t>.</a:t>
            </a:r>
          </a:p>
        </p:txBody>
      </p:sp>
      <p:pic>
        <p:nvPicPr>
          <p:cNvPr id="7" name="Picture 10" descr="Quy trình sản xuất Bún Sạch có thể bạn chưa biết – Hifood.com.vn">
            <a:extLst>
              <a:ext uri="{FF2B5EF4-FFF2-40B4-BE49-F238E27FC236}">
                <a16:creationId xmlns:a16="http://schemas.microsoft.com/office/drawing/2014/main" id="{730FD221-6042-42FC-A3E4-AF99B32AC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669" y="2212249"/>
            <a:ext cx="3207659" cy="341591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29745E5-7B7F-44F5-9286-2FA042D53B72}"/>
              </a:ext>
            </a:extLst>
          </p:cNvPr>
          <p:cNvSpPr>
            <a:spLocks noGrp="1"/>
          </p:cNvSpPr>
          <p:nvPr>
            <p:ph type="title"/>
          </p:nvPr>
        </p:nvSpPr>
        <p:spPr>
          <a:xfrm>
            <a:off x="488950" y="-87315"/>
            <a:ext cx="8026400" cy="1325563"/>
          </a:xfrm>
        </p:spPr>
        <p:txBody>
          <a:bodyPr>
            <a:normAutofit/>
          </a:bodyPr>
          <a:lstStyle/>
          <a:p>
            <a:r>
              <a:rPr lang="en-US" sz="3000" b="1" dirty="0">
                <a:effectLst/>
                <a:latin typeface="+mn-lt"/>
                <a:ea typeface="Segoe UI Emoji" panose="020B0502040204020203" pitchFamily="34" charset="0"/>
                <a:cs typeface="Times New Roman" panose="02020603050405020304" pitchFamily="18" charset="0"/>
              </a:rPr>
              <a:t>QUÁ TRÌNH HỒ HÓA </a:t>
            </a:r>
            <a:endParaRPr lang="en-US" sz="3000" dirty="0">
              <a:latin typeface="+mn-lt"/>
              <a:cs typeface="Times New Roman" panose="02020603050405020304" pitchFamily="18" charset="0"/>
            </a:endParaRPr>
          </a:p>
        </p:txBody>
      </p:sp>
      <p:sp>
        <p:nvSpPr>
          <p:cNvPr id="5" name="Chỗ dành sẵn cho Số hiệu Bản chiếu 4">
            <a:extLst>
              <a:ext uri="{FF2B5EF4-FFF2-40B4-BE49-F238E27FC236}">
                <a16:creationId xmlns:a16="http://schemas.microsoft.com/office/drawing/2014/main" id="{625B6CAE-444C-4DA5-96E3-2425EDBBC55B}"/>
              </a:ext>
            </a:extLst>
          </p:cNvPr>
          <p:cNvSpPr>
            <a:spLocks noGrp="1"/>
          </p:cNvSpPr>
          <p:nvPr>
            <p:ph type="sldNum" sz="quarter" idx="12"/>
          </p:nvPr>
        </p:nvSpPr>
        <p:spPr/>
        <p:txBody>
          <a:bodyPr/>
          <a:lstStyle/>
          <a:p>
            <a:fld id="{A02EBBDA-6239-48A4-BF42-145536EAE284}" type="slidenum">
              <a:rPr lang="en-US" smtClean="0"/>
              <a:t>13</a:t>
            </a:fld>
            <a:endParaRPr lang="en-US"/>
          </a:p>
        </p:txBody>
      </p:sp>
    </p:spTree>
    <p:extLst>
      <p:ext uri="{BB962C8B-B14F-4D97-AF65-F5344CB8AC3E}">
        <p14:creationId xmlns:p14="http://schemas.microsoft.com/office/powerpoint/2010/main" val="2113827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C0AF90-17CD-4C08-B252-71625A12C535}"/>
              </a:ext>
            </a:extLst>
          </p:cNvPr>
          <p:cNvSpPr>
            <a:spLocks noGrp="1"/>
          </p:cNvSpPr>
          <p:nvPr>
            <p:ph idx="1"/>
          </p:nvPr>
        </p:nvSpPr>
        <p:spPr>
          <a:xfrm>
            <a:off x="271236" y="1238248"/>
            <a:ext cx="8026400" cy="4902199"/>
          </a:xfrm>
        </p:spPr>
        <p:txBody>
          <a:bodyPr/>
          <a:lstStyle/>
          <a:p>
            <a:pPr marL="0" indent="0">
              <a:buNone/>
            </a:pPr>
            <a:r>
              <a:rPr lang="en-US" sz="2500" b="1" dirty="0">
                <a:effectLst/>
                <a:ea typeface="Segoe UI Emoji" panose="020B0502040204020203" pitchFamily="34" charset="0"/>
                <a:cs typeface="Times New Roman" panose="02020603050405020304" pitchFamily="18" charset="0"/>
              </a:rPr>
              <a:t>1. </a:t>
            </a:r>
            <a:r>
              <a:rPr lang="en-US" sz="2500" b="1" dirty="0" err="1">
                <a:effectLst/>
                <a:ea typeface="Segoe UI Emoji" panose="020B0502040204020203" pitchFamily="34" charset="0"/>
                <a:cs typeface="Times New Roman" panose="02020603050405020304" pitchFamily="18" charset="0"/>
              </a:rPr>
              <a:t>Mục</a:t>
            </a:r>
            <a:r>
              <a:rPr lang="en-US" sz="2500" b="1" dirty="0">
                <a:effectLst/>
                <a:ea typeface="Segoe UI Emoji" panose="020B0502040204020203" pitchFamily="34" charset="0"/>
                <a:cs typeface="Times New Roman" panose="02020603050405020304" pitchFamily="18" charset="0"/>
              </a:rPr>
              <a:t> </a:t>
            </a:r>
            <a:r>
              <a:rPr lang="en-US" sz="2500" b="1" dirty="0" err="1">
                <a:effectLst/>
                <a:ea typeface="Segoe UI Emoji" panose="020B0502040204020203" pitchFamily="34" charset="0"/>
                <a:cs typeface="Times New Roman" panose="02020603050405020304" pitchFamily="18" charset="0"/>
              </a:rPr>
              <a:t>đích</a:t>
            </a:r>
            <a:endParaRPr lang="en-US" sz="2500" b="1" dirty="0">
              <a:effectLst/>
              <a:ea typeface="Segoe UI Emoji" panose="020B0502040204020203" pitchFamily="34" charset="0"/>
              <a:cs typeface="Times New Roman" panose="02020603050405020304" pitchFamily="18" charset="0"/>
            </a:endParaRPr>
          </a:p>
          <a:p>
            <a:pPr marL="0" indent="0">
              <a:buNone/>
            </a:pPr>
            <a:r>
              <a:rPr lang="en-US" sz="2500" b="1" dirty="0">
                <a:ea typeface="Segoe UI Emoji" panose="020B0502040204020203" pitchFamily="34" charset="0"/>
                <a:cs typeface="Times New Roman" panose="02020603050405020304" pitchFamily="18" charset="0"/>
              </a:rPr>
              <a:t>2. </a:t>
            </a:r>
            <a:r>
              <a:rPr lang="en-US" sz="2500" b="1" dirty="0" err="1">
                <a:ea typeface="Segoe UI Emoji" panose="020B0502040204020203" pitchFamily="34" charset="0"/>
                <a:cs typeface="Times New Roman" panose="02020603050405020304" pitchFamily="18" charset="0"/>
              </a:rPr>
              <a:t>Các</a:t>
            </a:r>
            <a:r>
              <a:rPr lang="en-US" sz="2500" b="1" dirty="0">
                <a:ea typeface="Segoe UI Emoji" panose="020B0502040204020203" pitchFamily="34" charset="0"/>
                <a:cs typeface="Times New Roman" panose="02020603050405020304" pitchFamily="18" charset="0"/>
              </a:rPr>
              <a:t> </a:t>
            </a:r>
            <a:r>
              <a:rPr lang="en-US" sz="2500" b="1" dirty="0" err="1">
                <a:ea typeface="Segoe UI Emoji" panose="020B0502040204020203" pitchFamily="34" charset="0"/>
                <a:cs typeface="Times New Roman" panose="02020603050405020304" pitchFamily="18" charset="0"/>
              </a:rPr>
              <a:t>yếu</a:t>
            </a:r>
            <a:r>
              <a:rPr lang="en-US" sz="2500" b="1" dirty="0">
                <a:ea typeface="Segoe UI Emoji" panose="020B0502040204020203" pitchFamily="34" charset="0"/>
                <a:cs typeface="Times New Roman" panose="02020603050405020304" pitchFamily="18" charset="0"/>
              </a:rPr>
              <a:t> </a:t>
            </a:r>
            <a:r>
              <a:rPr lang="en-US" sz="2500" b="1" dirty="0" err="1">
                <a:ea typeface="Segoe UI Emoji" panose="020B0502040204020203" pitchFamily="34" charset="0"/>
                <a:cs typeface="Times New Roman" panose="02020603050405020304" pitchFamily="18" charset="0"/>
              </a:rPr>
              <a:t>tố</a:t>
            </a:r>
            <a:r>
              <a:rPr lang="en-US" sz="2500" b="1" dirty="0">
                <a:ea typeface="Segoe UI Emoji" panose="020B0502040204020203" pitchFamily="34" charset="0"/>
                <a:cs typeface="Times New Roman" panose="02020603050405020304" pitchFamily="18" charset="0"/>
              </a:rPr>
              <a:t> </a:t>
            </a:r>
            <a:r>
              <a:rPr lang="en-US" sz="2500" b="1" dirty="0" err="1">
                <a:ea typeface="Segoe UI Emoji" panose="020B0502040204020203" pitchFamily="34" charset="0"/>
                <a:cs typeface="Times New Roman" panose="02020603050405020304" pitchFamily="18" charset="0"/>
              </a:rPr>
              <a:t>ảnh</a:t>
            </a:r>
            <a:r>
              <a:rPr lang="en-US" sz="2500" b="1" dirty="0">
                <a:ea typeface="Segoe UI Emoji" panose="020B0502040204020203" pitchFamily="34" charset="0"/>
                <a:cs typeface="Times New Roman" panose="02020603050405020304" pitchFamily="18" charset="0"/>
              </a:rPr>
              <a:t> </a:t>
            </a:r>
            <a:r>
              <a:rPr lang="en-US" sz="2500" b="1" dirty="0" err="1">
                <a:ea typeface="Segoe UI Emoji" panose="020B0502040204020203" pitchFamily="34" charset="0"/>
                <a:cs typeface="Times New Roman" panose="02020603050405020304" pitchFamily="18" charset="0"/>
              </a:rPr>
              <a:t>hưởng</a:t>
            </a:r>
            <a:r>
              <a:rPr lang="en-US" sz="2500" b="1" dirty="0">
                <a:ea typeface="Segoe UI Emoji" panose="020B0502040204020203" pitchFamily="34" charset="0"/>
                <a:cs typeface="Times New Roman" panose="02020603050405020304" pitchFamily="18" charset="0"/>
              </a:rPr>
              <a:t>   </a:t>
            </a:r>
            <a:endParaRPr lang="en-US" sz="2500" b="1" dirty="0">
              <a:effectLst/>
              <a:ea typeface="Segoe UI Emoji" panose="020B0502040204020203" pitchFamily="34" charset="0"/>
              <a:cs typeface="Times New Roman" panose="02020603050405020304" pitchFamily="18" charset="0"/>
            </a:endParaRPr>
          </a:p>
          <a:p>
            <a:pPr marL="0" indent="0">
              <a:buNone/>
            </a:pPr>
            <a:r>
              <a:rPr lang="en-US" sz="2500" b="1" dirty="0">
                <a:latin typeface="Calibri" panose="020F0502020204030204" pitchFamily="34" charset="0"/>
                <a:ea typeface="Calibri" panose="020F0502020204030204" pitchFamily="34" charset="0"/>
                <a:cs typeface="Times New Roman" panose="02020603050405020304" pitchFamily="18" charset="0"/>
              </a:rPr>
              <a:t>3. </a:t>
            </a:r>
            <a:r>
              <a:rPr lang="en-US" sz="2500" b="1" dirty="0" err="1">
                <a:latin typeface="Calibri" panose="020F0502020204030204" pitchFamily="34" charset="0"/>
                <a:ea typeface="Calibri" panose="020F0502020204030204" pitchFamily="34" charset="0"/>
                <a:cs typeface="Times New Roman" panose="02020603050405020304" pitchFamily="18" charset="0"/>
              </a:rPr>
              <a:t>Quá</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trình</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đường</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hóa</a:t>
            </a:r>
            <a:r>
              <a:rPr lang="en-US" sz="2500" b="1" dirty="0">
                <a:latin typeface="Calibri" panose="020F0502020204030204" pitchFamily="34" charset="0"/>
                <a:ea typeface="Calibri" panose="020F0502020204030204" pitchFamily="34" charset="0"/>
                <a:cs typeface="Times New Roman" panose="02020603050405020304" pitchFamily="18" charset="0"/>
              </a:rPr>
              <a:t> </a:t>
            </a:r>
          </a:p>
          <a:p>
            <a:r>
              <a:rPr lang="en-US" sz="2500" b="1" dirty="0" err="1">
                <a:latin typeface="Calibri" panose="020F0502020204030204" pitchFamily="34" charset="0"/>
                <a:ea typeface="Calibri" panose="020F0502020204030204" pitchFamily="34" charset="0"/>
                <a:cs typeface="Times New Roman" panose="02020603050405020304" pitchFamily="18" charset="0"/>
              </a:rPr>
              <a:t>Tiến</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hành</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đường</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hóa</a:t>
            </a:r>
            <a:r>
              <a:rPr lang="en-US" sz="2500" b="1" dirty="0">
                <a:effectLst/>
                <a:ea typeface="Calibri" panose="020F0502020204030204" pitchFamily="34" charset="0"/>
                <a:cs typeface="Times New Roman" panose="02020603050405020304" pitchFamily="18" charset="0"/>
              </a:rPr>
              <a:t> </a:t>
            </a:r>
            <a:endParaRPr lang="en-US" sz="2500" b="1" dirty="0">
              <a:ea typeface="Calibri" panose="020F0502020204030204" pitchFamily="34" charset="0"/>
              <a:cs typeface="Times New Roman" panose="02020603050405020304" pitchFamily="18" charset="0"/>
            </a:endParaRPr>
          </a:p>
          <a:p>
            <a:r>
              <a:rPr lang="en-US" sz="2500" b="1" dirty="0" err="1">
                <a:effectLst/>
                <a:ea typeface="Calibri" panose="020F0502020204030204" pitchFamily="34" charset="0"/>
              </a:rPr>
              <a:t>Một</a:t>
            </a:r>
            <a:r>
              <a:rPr lang="en-US" sz="2500" b="1" dirty="0">
                <a:effectLst/>
                <a:ea typeface="Calibri" panose="020F0502020204030204" pitchFamily="34" charset="0"/>
              </a:rPr>
              <a:t> </a:t>
            </a:r>
            <a:r>
              <a:rPr lang="en-US" sz="2500" b="1" dirty="0" err="1">
                <a:effectLst/>
                <a:ea typeface="Calibri" panose="020F0502020204030204" pitchFamily="34" charset="0"/>
              </a:rPr>
              <a:t>số</a:t>
            </a:r>
            <a:r>
              <a:rPr lang="en-US" sz="2500" b="1" dirty="0">
                <a:effectLst/>
                <a:ea typeface="Calibri" panose="020F0502020204030204" pitchFamily="34" charset="0"/>
              </a:rPr>
              <a:t> </a:t>
            </a:r>
            <a:r>
              <a:rPr lang="en-US" sz="2500" b="1" dirty="0" err="1">
                <a:effectLst/>
                <a:ea typeface="Calibri" panose="020F0502020204030204" pitchFamily="34" charset="0"/>
              </a:rPr>
              <a:t>biện</a:t>
            </a:r>
            <a:r>
              <a:rPr lang="en-US" sz="2500" b="1" dirty="0">
                <a:effectLst/>
                <a:ea typeface="Calibri" panose="020F0502020204030204" pitchFamily="34" charset="0"/>
              </a:rPr>
              <a:t> </a:t>
            </a:r>
            <a:r>
              <a:rPr lang="en-US" sz="2500" b="1" dirty="0" err="1">
                <a:effectLst/>
                <a:ea typeface="Calibri" panose="020F0502020204030204" pitchFamily="34" charset="0"/>
              </a:rPr>
              <a:t>pháp</a:t>
            </a:r>
            <a:r>
              <a:rPr lang="en-US" sz="2500" b="1" dirty="0">
                <a:effectLst/>
                <a:ea typeface="Calibri" panose="020F0502020204030204" pitchFamily="34" charset="0"/>
              </a:rPr>
              <a:t> </a:t>
            </a:r>
            <a:r>
              <a:rPr lang="en-US" sz="2500" b="1" dirty="0" err="1">
                <a:effectLst/>
                <a:ea typeface="Calibri" panose="020F0502020204030204" pitchFamily="34" charset="0"/>
              </a:rPr>
              <a:t>nâng</a:t>
            </a:r>
            <a:r>
              <a:rPr lang="en-US" sz="2500" b="1" dirty="0">
                <a:effectLst/>
                <a:ea typeface="Calibri" panose="020F0502020204030204" pitchFamily="34" charset="0"/>
              </a:rPr>
              <a:t> </a:t>
            </a:r>
            <a:r>
              <a:rPr lang="en-US" sz="2500" b="1" dirty="0" err="1">
                <a:effectLst/>
                <a:ea typeface="Calibri" panose="020F0502020204030204" pitchFamily="34" charset="0"/>
              </a:rPr>
              <a:t>cao</a:t>
            </a:r>
            <a:endParaRPr lang="en-US" sz="2500" b="1" dirty="0">
              <a:effectLst/>
              <a:ea typeface="Calibri" panose="020F0502020204030204" pitchFamily="34" charset="0"/>
            </a:endParaRPr>
          </a:p>
          <a:p>
            <a:pPr marL="0" indent="0">
              <a:buNone/>
            </a:pPr>
            <a:r>
              <a:rPr lang="en-US" sz="2500" b="1" dirty="0">
                <a:ea typeface="Calibri" panose="020F0502020204030204" pitchFamily="34" charset="0"/>
              </a:rPr>
              <a:t>  </a:t>
            </a:r>
            <a:r>
              <a:rPr lang="en-US" sz="2500" b="1" dirty="0">
                <a:effectLst/>
                <a:ea typeface="Calibri" panose="020F0502020204030204" pitchFamily="34" charset="0"/>
              </a:rPr>
              <a:t> </a:t>
            </a:r>
            <a:r>
              <a:rPr lang="en-US" sz="2500" b="1" dirty="0" err="1">
                <a:effectLst/>
                <a:ea typeface="Calibri" panose="020F0502020204030204" pitchFamily="34" charset="0"/>
              </a:rPr>
              <a:t>hiệu</a:t>
            </a:r>
            <a:r>
              <a:rPr lang="en-US" sz="2500" b="1" dirty="0">
                <a:effectLst/>
                <a:ea typeface="Calibri" panose="020F0502020204030204" pitchFamily="34" charset="0"/>
              </a:rPr>
              <a:t> </a:t>
            </a:r>
            <a:r>
              <a:rPr lang="en-US" sz="2500" b="1" dirty="0" err="1">
                <a:effectLst/>
                <a:ea typeface="Calibri" panose="020F0502020204030204" pitchFamily="34" charset="0"/>
              </a:rPr>
              <a:t>suất</a:t>
            </a:r>
            <a:r>
              <a:rPr lang="en-US" sz="2500" b="1" dirty="0">
                <a:effectLst/>
                <a:ea typeface="Calibri" panose="020F0502020204030204" pitchFamily="34" charset="0"/>
              </a:rPr>
              <a:t> </a:t>
            </a:r>
            <a:r>
              <a:rPr lang="en-US" sz="2500" b="1" dirty="0" err="1">
                <a:effectLst/>
                <a:ea typeface="Calibri" panose="020F0502020204030204" pitchFamily="34" charset="0"/>
              </a:rPr>
              <a:t>đường</a:t>
            </a:r>
            <a:r>
              <a:rPr lang="en-US" sz="2500" b="1" dirty="0">
                <a:effectLst/>
                <a:ea typeface="Calibri" panose="020F0502020204030204" pitchFamily="34" charset="0"/>
              </a:rPr>
              <a:t> </a:t>
            </a:r>
            <a:r>
              <a:rPr lang="en-US" sz="2500" b="1" dirty="0" err="1">
                <a:effectLst/>
                <a:ea typeface="Calibri" panose="020F0502020204030204" pitchFamily="34" charset="0"/>
              </a:rPr>
              <a:t>hóa</a:t>
            </a:r>
            <a:r>
              <a:rPr lang="en-US" sz="2500" b="1" dirty="0">
                <a:effectLst/>
                <a:ea typeface="Calibri" panose="020F0502020204030204" pitchFamily="34" charset="0"/>
              </a:rPr>
              <a:t> </a:t>
            </a:r>
            <a:endParaRPr lang="en-US" sz="2500" dirty="0">
              <a:effectLst/>
              <a:ea typeface="Calibri" panose="020F0502020204030204" pitchFamily="34" charset="0"/>
              <a:cs typeface="Times New Roman" panose="02020603050405020304" pitchFamily="18" charset="0"/>
            </a:endParaRPr>
          </a:p>
          <a:p>
            <a:pPr marL="0" indent="0">
              <a:buNone/>
            </a:pPr>
            <a:endParaRPr lang="en-US" dirty="0"/>
          </a:p>
        </p:txBody>
      </p:sp>
      <p:pic>
        <p:nvPicPr>
          <p:cNvPr id="1026" name="Picture 2" descr="Quy trình công nghệ sản xuất bia Sapporo Việt Nam - Vinabeco">
            <a:extLst>
              <a:ext uri="{FF2B5EF4-FFF2-40B4-BE49-F238E27FC236}">
                <a16:creationId xmlns:a16="http://schemas.microsoft.com/office/drawing/2014/main" id="{8151B4A7-5D3C-40BA-BF78-23C7FED09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5916" y="1841497"/>
            <a:ext cx="3491720" cy="316643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7DB13C7-55B4-4708-B7D6-FD33E9846538}"/>
              </a:ext>
            </a:extLst>
          </p:cNvPr>
          <p:cNvSpPr>
            <a:spLocks noGrp="1"/>
          </p:cNvSpPr>
          <p:nvPr>
            <p:ph type="title"/>
          </p:nvPr>
        </p:nvSpPr>
        <p:spPr>
          <a:xfrm>
            <a:off x="488950" y="-87315"/>
            <a:ext cx="8026400" cy="1325563"/>
          </a:xfrm>
        </p:spPr>
        <p:txBody>
          <a:bodyPr>
            <a:normAutofit/>
          </a:bodyPr>
          <a:lstStyle/>
          <a:p>
            <a:r>
              <a:rPr lang="en-US" sz="3000" b="1" dirty="0">
                <a:effectLst/>
                <a:latin typeface="+mn-lt"/>
                <a:ea typeface="Segoe UI Emoji" panose="020B0502040204020203" pitchFamily="34" charset="0"/>
                <a:cs typeface="Times New Roman" panose="02020603050405020304" pitchFamily="18" charset="0"/>
              </a:rPr>
              <a:t>QUÁ TRÌNH ĐƯỜNG HÓA </a:t>
            </a:r>
            <a:endParaRPr lang="en-US" sz="3000" dirty="0">
              <a:latin typeface="+mn-lt"/>
              <a:cs typeface="Times New Roman" panose="02020603050405020304" pitchFamily="18" charset="0"/>
            </a:endParaRPr>
          </a:p>
        </p:txBody>
      </p:sp>
      <p:sp>
        <p:nvSpPr>
          <p:cNvPr id="5" name="Chỗ dành sẵn cho Số hiệu Bản chiếu 4">
            <a:extLst>
              <a:ext uri="{FF2B5EF4-FFF2-40B4-BE49-F238E27FC236}">
                <a16:creationId xmlns:a16="http://schemas.microsoft.com/office/drawing/2014/main" id="{E8CA4139-7CD8-4BD3-B3E5-9D0D43F143AB}"/>
              </a:ext>
            </a:extLst>
          </p:cNvPr>
          <p:cNvSpPr>
            <a:spLocks noGrp="1"/>
          </p:cNvSpPr>
          <p:nvPr>
            <p:ph type="sldNum" sz="quarter" idx="12"/>
          </p:nvPr>
        </p:nvSpPr>
        <p:spPr/>
        <p:txBody>
          <a:bodyPr/>
          <a:lstStyle/>
          <a:p>
            <a:fld id="{A02EBBDA-6239-48A4-BF42-145536EAE284}" type="slidenum">
              <a:rPr lang="en-US" smtClean="0"/>
              <a:t>14</a:t>
            </a:fld>
            <a:endParaRPr lang="en-US"/>
          </a:p>
        </p:txBody>
      </p:sp>
    </p:spTree>
    <p:extLst>
      <p:ext uri="{BB962C8B-B14F-4D97-AF65-F5344CB8AC3E}">
        <p14:creationId xmlns:p14="http://schemas.microsoft.com/office/powerpoint/2010/main" val="445031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0B99BE-C71C-404D-89C0-29BD5E56857F}"/>
              </a:ext>
            </a:extLst>
          </p:cNvPr>
          <p:cNvSpPr>
            <a:spLocks noGrp="1"/>
          </p:cNvSpPr>
          <p:nvPr>
            <p:ph idx="1"/>
          </p:nvPr>
        </p:nvSpPr>
        <p:spPr>
          <a:xfrm>
            <a:off x="488950" y="1314303"/>
            <a:ext cx="8026400" cy="4902199"/>
          </a:xfrm>
        </p:spPr>
        <p:txBody>
          <a:bodyPr/>
          <a:lstStyle/>
          <a:p>
            <a:pPr marL="0" indent="0">
              <a:buNone/>
            </a:pPr>
            <a:r>
              <a:rPr lang="en-US" sz="2500" b="1" dirty="0">
                <a:effectLst/>
                <a:ea typeface="Segoe UI Emoji" panose="020B0502040204020203" pitchFamily="34" charset="0"/>
                <a:cs typeface="Times New Roman" panose="02020603050405020304" pitchFamily="18" charset="0"/>
              </a:rPr>
              <a:t>1. </a:t>
            </a:r>
            <a:r>
              <a:rPr lang="en-US" sz="2500" b="1" dirty="0" err="1">
                <a:effectLst/>
                <a:ea typeface="Segoe UI Emoji" panose="020B0502040204020203" pitchFamily="34" charset="0"/>
                <a:cs typeface="Times New Roman" panose="02020603050405020304" pitchFamily="18" charset="0"/>
              </a:rPr>
              <a:t>Mục</a:t>
            </a:r>
            <a:r>
              <a:rPr lang="en-US" sz="2500" b="1" dirty="0">
                <a:effectLst/>
                <a:ea typeface="Segoe UI Emoji" panose="020B0502040204020203" pitchFamily="34" charset="0"/>
                <a:cs typeface="Times New Roman" panose="02020603050405020304" pitchFamily="18" charset="0"/>
              </a:rPr>
              <a:t> </a:t>
            </a:r>
            <a:r>
              <a:rPr lang="en-US" sz="2500" b="1" dirty="0" err="1">
                <a:effectLst/>
                <a:ea typeface="Segoe UI Emoji" panose="020B0502040204020203" pitchFamily="34" charset="0"/>
                <a:cs typeface="Times New Roman" panose="02020603050405020304" pitchFamily="18" charset="0"/>
              </a:rPr>
              <a:t>đích</a:t>
            </a:r>
            <a:endParaRPr lang="en-US" sz="2500" b="1" dirty="0">
              <a:effectLst/>
              <a:ea typeface="Segoe UI Emoji" panose="020B0502040204020203" pitchFamily="34"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19A607C3-E266-4326-BD9B-F3525E767B84}"/>
              </a:ext>
            </a:extLst>
          </p:cNvPr>
          <p:cNvPicPr>
            <a:picLocks noChangeAspect="1"/>
          </p:cNvPicPr>
          <p:nvPr/>
        </p:nvPicPr>
        <p:blipFill>
          <a:blip r:embed="rId3"/>
          <a:stretch>
            <a:fillRect/>
          </a:stretch>
        </p:blipFill>
        <p:spPr>
          <a:xfrm>
            <a:off x="3894141" y="1988878"/>
            <a:ext cx="5110308" cy="3327401"/>
          </a:xfrm>
          <a:prstGeom prst="rect">
            <a:avLst/>
          </a:prstGeom>
        </p:spPr>
      </p:pic>
      <p:sp>
        <p:nvSpPr>
          <p:cNvPr id="6" name="TextBox 5">
            <a:extLst>
              <a:ext uri="{FF2B5EF4-FFF2-40B4-BE49-F238E27FC236}">
                <a16:creationId xmlns:a16="http://schemas.microsoft.com/office/drawing/2014/main" id="{926705D2-A166-437A-B987-3E3A2E3F4BDC}"/>
              </a:ext>
            </a:extLst>
          </p:cNvPr>
          <p:cNvSpPr txBox="1"/>
          <p:nvPr/>
        </p:nvSpPr>
        <p:spPr>
          <a:xfrm>
            <a:off x="407316" y="2228671"/>
            <a:ext cx="3351883" cy="2400657"/>
          </a:xfrm>
          <a:prstGeom prst="rect">
            <a:avLst/>
          </a:prstGeom>
          <a:noFill/>
        </p:spPr>
        <p:txBody>
          <a:bodyPr wrap="square" rtlCol="0">
            <a:spAutoFit/>
          </a:bodyPr>
          <a:lstStyle/>
          <a:p>
            <a:r>
              <a:rPr lang="en-US" sz="2500" dirty="0">
                <a:ea typeface="Calibri" panose="020F0502020204030204" pitchFamily="34" charset="0"/>
              </a:rPr>
              <a:t>- </a:t>
            </a:r>
            <a:r>
              <a:rPr lang="vi-VN" sz="2500" b="0" i="0" dirty="0">
                <a:solidFill>
                  <a:srgbClr val="000000"/>
                </a:solidFill>
                <a:effectLst/>
              </a:rPr>
              <a:t>Tạo ra nhiệt độ và pH thích hợp </a:t>
            </a:r>
            <a:r>
              <a:rPr lang="en-US" sz="2500" b="0" i="0" dirty="0" err="1">
                <a:solidFill>
                  <a:srgbClr val="000000"/>
                </a:solidFill>
                <a:effectLst/>
              </a:rPr>
              <a:t>tạo</a:t>
            </a:r>
            <a:r>
              <a:rPr lang="en-US" sz="2500" b="0" i="0" dirty="0">
                <a:solidFill>
                  <a:srgbClr val="000000"/>
                </a:solidFill>
                <a:effectLst/>
              </a:rPr>
              <a:t> ra</a:t>
            </a:r>
            <a:r>
              <a:rPr lang="vi-VN" sz="2500" b="0" i="0" dirty="0">
                <a:solidFill>
                  <a:srgbClr val="000000"/>
                </a:solidFill>
                <a:effectLst/>
              </a:rPr>
              <a:t> các enzyme</a:t>
            </a:r>
            <a:r>
              <a:rPr lang="en-US" sz="2500" b="0" i="0" dirty="0">
                <a:solidFill>
                  <a:srgbClr val="000000"/>
                </a:solidFill>
                <a:effectLst/>
              </a:rPr>
              <a:t> </a:t>
            </a:r>
            <a:r>
              <a:rPr lang="en-US" sz="2500" b="0" i="0" dirty="0" err="1">
                <a:solidFill>
                  <a:srgbClr val="000000"/>
                </a:solidFill>
                <a:effectLst/>
              </a:rPr>
              <a:t>giúp</a:t>
            </a:r>
            <a:r>
              <a:rPr lang="en-US" sz="2500" b="0" i="0" dirty="0">
                <a:solidFill>
                  <a:srgbClr val="000000"/>
                </a:solidFill>
                <a:effectLst/>
              </a:rPr>
              <a:t>:</a:t>
            </a:r>
          </a:p>
          <a:p>
            <a:r>
              <a:rPr lang="en-US" sz="2500" dirty="0">
                <a:solidFill>
                  <a:srgbClr val="000000"/>
                </a:solidFill>
              </a:rPr>
              <a:t>+ </a:t>
            </a:r>
            <a:r>
              <a:rPr lang="en-US" sz="2500" dirty="0" err="1">
                <a:solidFill>
                  <a:srgbClr val="000000"/>
                </a:solidFill>
              </a:rPr>
              <a:t>T</a:t>
            </a:r>
            <a:r>
              <a:rPr lang="en-US" sz="2500" dirty="0" err="1">
                <a:effectLst/>
                <a:ea typeface="Calibri" panose="020F0502020204030204" pitchFamily="34" charset="0"/>
              </a:rPr>
              <a:t>hủy</a:t>
            </a:r>
            <a:r>
              <a:rPr lang="en-US" sz="2500" dirty="0">
                <a:effectLst/>
                <a:ea typeface="Calibri" panose="020F0502020204030204" pitchFamily="34" charset="0"/>
              </a:rPr>
              <a:t> </a:t>
            </a:r>
            <a:r>
              <a:rPr lang="en-US" sz="2500" dirty="0" err="1">
                <a:effectLst/>
                <a:ea typeface="Calibri" panose="020F0502020204030204" pitchFamily="34" charset="0"/>
              </a:rPr>
              <a:t>phân</a:t>
            </a:r>
            <a:r>
              <a:rPr lang="en-US" sz="2500" dirty="0">
                <a:effectLst/>
                <a:ea typeface="Calibri" panose="020F0502020204030204" pitchFamily="34" charset="0"/>
              </a:rPr>
              <a:t> </a:t>
            </a:r>
            <a:r>
              <a:rPr lang="en-US" sz="2500" dirty="0" err="1">
                <a:effectLst/>
                <a:ea typeface="Calibri" panose="020F0502020204030204" pitchFamily="34" charset="0"/>
              </a:rPr>
              <a:t>các</a:t>
            </a:r>
            <a:r>
              <a:rPr lang="en-US" sz="2500" dirty="0">
                <a:effectLst/>
                <a:ea typeface="Calibri" panose="020F0502020204030204" pitchFamily="34" charset="0"/>
              </a:rPr>
              <a:t> </a:t>
            </a:r>
            <a:r>
              <a:rPr lang="en-US" sz="2500" dirty="0" err="1">
                <a:effectLst/>
                <a:ea typeface="Calibri" panose="020F0502020204030204" pitchFamily="34" charset="0"/>
              </a:rPr>
              <a:t>hợp</a:t>
            </a:r>
            <a:r>
              <a:rPr lang="en-US" sz="2500" dirty="0">
                <a:effectLst/>
                <a:ea typeface="Calibri" panose="020F0502020204030204" pitchFamily="34" charset="0"/>
              </a:rPr>
              <a:t> </a:t>
            </a:r>
            <a:r>
              <a:rPr lang="en-US" sz="2500" dirty="0" err="1">
                <a:effectLst/>
                <a:ea typeface="Calibri" panose="020F0502020204030204" pitchFamily="34" charset="0"/>
              </a:rPr>
              <a:t>chất</a:t>
            </a:r>
            <a:r>
              <a:rPr lang="en-US" sz="2500" dirty="0">
                <a:effectLst/>
                <a:ea typeface="Calibri" panose="020F0502020204030204" pitchFamily="34" charset="0"/>
              </a:rPr>
              <a:t> </a:t>
            </a:r>
            <a:r>
              <a:rPr lang="en-US" sz="2500" dirty="0" err="1">
                <a:effectLst/>
                <a:ea typeface="Calibri" panose="020F0502020204030204" pitchFamily="34" charset="0"/>
              </a:rPr>
              <a:t>cao</a:t>
            </a:r>
            <a:r>
              <a:rPr lang="en-US" sz="2500" dirty="0">
                <a:effectLst/>
                <a:ea typeface="Calibri" panose="020F0502020204030204" pitchFamily="34" charset="0"/>
              </a:rPr>
              <a:t> </a:t>
            </a:r>
            <a:r>
              <a:rPr lang="en-US" sz="2500" dirty="0" err="1">
                <a:effectLst/>
                <a:ea typeface="Calibri" panose="020F0502020204030204" pitchFamily="34" charset="0"/>
              </a:rPr>
              <a:t>phân</a:t>
            </a:r>
            <a:r>
              <a:rPr lang="en-US" sz="2500" dirty="0">
                <a:effectLst/>
                <a:ea typeface="Calibri" panose="020F0502020204030204" pitchFamily="34" charset="0"/>
              </a:rPr>
              <a:t> </a:t>
            </a:r>
            <a:r>
              <a:rPr lang="en-US" sz="2500" dirty="0" err="1">
                <a:effectLst/>
                <a:ea typeface="Calibri" panose="020F0502020204030204" pitchFamily="34" charset="0"/>
              </a:rPr>
              <a:t>tử</a:t>
            </a:r>
            <a:r>
              <a:rPr lang="en-US" sz="2500" dirty="0">
                <a:effectLst/>
                <a:ea typeface="Calibri" panose="020F0502020204030204" pitchFamily="34" charset="0"/>
              </a:rPr>
              <a:t> </a:t>
            </a:r>
            <a:r>
              <a:rPr lang="en-US" sz="2500" dirty="0" err="1">
                <a:effectLst/>
                <a:ea typeface="Calibri" panose="020F0502020204030204" pitchFamily="34" charset="0"/>
              </a:rPr>
              <a:t>thành</a:t>
            </a:r>
            <a:r>
              <a:rPr lang="en-US" sz="2500" dirty="0">
                <a:effectLst/>
                <a:ea typeface="Calibri" panose="020F0502020204030204" pitchFamily="34" charset="0"/>
              </a:rPr>
              <a:t> </a:t>
            </a:r>
            <a:r>
              <a:rPr lang="en-US" sz="2500" dirty="0" err="1">
                <a:effectLst/>
                <a:ea typeface="Calibri" panose="020F0502020204030204" pitchFamily="34" charset="0"/>
              </a:rPr>
              <a:t>cấu</a:t>
            </a:r>
            <a:r>
              <a:rPr lang="en-US" sz="2500" dirty="0">
                <a:effectLst/>
                <a:ea typeface="Calibri" panose="020F0502020204030204" pitchFamily="34" charset="0"/>
              </a:rPr>
              <a:t> </a:t>
            </a:r>
            <a:r>
              <a:rPr lang="en-US" sz="2500" dirty="0" err="1">
                <a:effectLst/>
                <a:ea typeface="Calibri" panose="020F0502020204030204" pitchFamily="34" charset="0"/>
              </a:rPr>
              <a:t>tử</a:t>
            </a:r>
            <a:r>
              <a:rPr lang="en-US" sz="2500" dirty="0">
                <a:effectLst/>
                <a:ea typeface="Calibri" panose="020F0502020204030204" pitchFamily="34" charset="0"/>
              </a:rPr>
              <a:t> </a:t>
            </a:r>
            <a:r>
              <a:rPr lang="en-US" sz="2500" dirty="0" err="1">
                <a:effectLst/>
                <a:ea typeface="Calibri" panose="020F0502020204030204" pitchFamily="34" charset="0"/>
              </a:rPr>
              <a:t>thấp</a:t>
            </a:r>
            <a:r>
              <a:rPr lang="en-US" sz="2500" dirty="0">
                <a:effectLst/>
                <a:ea typeface="Calibri" panose="020F0502020204030204" pitchFamily="34" charset="0"/>
              </a:rPr>
              <a:t> </a:t>
            </a:r>
            <a:r>
              <a:rPr lang="en-US" sz="2500" dirty="0" err="1">
                <a:effectLst/>
                <a:ea typeface="Calibri" panose="020F0502020204030204" pitchFamily="34" charset="0"/>
              </a:rPr>
              <a:t>phân</a:t>
            </a:r>
            <a:r>
              <a:rPr lang="en-US" sz="2500" dirty="0">
                <a:effectLst/>
                <a:ea typeface="Calibri" panose="020F0502020204030204" pitchFamily="34" charset="0"/>
              </a:rPr>
              <a:t> </a:t>
            </a:r>
            <a:r>
              <a:rPr lang="en-US" sz="2500" dirty="0" err="1">
                <a:effectLst/>
                <a:ea typeface="Calibri" panose="020F0502020204030204" pitchFamily="34" charset="0"/>
              </a:rPr>
              <a:t>tử</a:t>
            </a:r>
            <a:r>
              <a:rPr lang="en-US" sz="2500" dirty="0">
                <a:solidFill>
                  <a:srgbClr val="000000"/>
                </a:solidFill>
                <a:ea typeface="Calibri" panose="020F0502020204030204" pitchFamily="34" charset="0"/>
              </a:rPr>
              <a:t> </a:t>
            </a:r>
            <a:endParaRPr lang="en-US" sz="2500" dirty="0">
              <a:solidFill>
                <a:srgbClr val="000000"/>
              </a:solidFill>
              <a:effectLst/>
              <a:ea typeface="Calibri" panose="020F0502020204030204" pitchFamily="34" charset="0"/>
            </a:endParaRPr>
          </a:p>
        </p:txBody>
      </p:sp>
      <p:sp>
        <p:nvSpPr>
          <p:cNvPr id="8" name="Title 1">
            <a:extLst>
              <a:ext uri="{FF2B5EF4-FFF2-40B4-BE49-F238E27FC236}">
                <a16:creationId xmlns:a16="http://schemas.microsoft.com/office/drawing/2014/main" id="{69CE3C47-85A1-4546-A1BF-B5CBEC08721B}"/>
              </a:ext>
            </a:extLst>
          </p:cNvPr>
          <p:cNvSpPr>
            <a:spLocks noGrp="1"/>
          </p:cNvSpPr>
          <p:nvPr>
            <p:ph type="title"/>
          </p:nvPr>
        </p:nvSpPr>
        <p:spPr>
          <a:xfrm>
            <a:off x="488950" y="-87315"/>
            <a:ext cx="8026400" cy="1325563"/>
          </a:xfrm>
        </p:spPr>
        <p:txBody>
          <a:bodyPr>
            <a:normAutofit/>
          </a:bodyPr>
          <a:lstStyle/>
          <a:p>
            <a:r>
              <a:rPr lang="en-US" sz="3000" b="1" dirty="0">
                <a:effectLst/>
                <a:latin typeface="+mn-lt"/>
                <a:ea typeface="Segoe UI Emoji" panose="020B0502040204020203" pitchFamily="34" charset="0"/>
                <a:cs typeface="Times New Roman" panose="02020603050405020304" pitchFamily="18" charset="0"/>
              </a:rPr>
              <a:t>QUÁ TRÌNH ĐƯỜNG HÓA </a:t>
            </a:r>
            <a:endParaRPr lang="en-US" sz="3000" dirty="0">
              <a:latin typeface="+mn-lt"/>
              <a:cs typeface="Times New Roman" panose="02020603050405020304" pitchFamily="18" charset="0"/>
            </a:endParaRPr>
          </a:p>
        </p:txBody>
      </p:sp>
      <p:sp>
        <p:nvSpPr>
          <p:cNvPr id="7" name="Chỗ dành sẵn cho Số hiệu Bản chiếu 6">
            <a:extLst>
              <a:ext uri="{FF2B5EF4-FFF2-40B4-BE49-F238E27FC236}">
                <a16:creationId xmlns:a16="http://schemas.microsoft.com/office/drawing/2014/main" id="{7463FD6A-F0A7-4771-8BD4-4C3AECE8AEB4}"/>
              </a:ext>
            </a:extLst>
          </p:cNvPr>
          <p:cNvSpPr>
            <a:spLocks noGrp="1"/>
          </p:cNvSpPr>
          <p:nvPr>
            <p:ph type="sldNum" sz="quarter" idx="12"/>
          </p:nvPr>
        </p:nvSpPr>
        <p:spPr/>
        <p:txBody>
          <a:bodyPr/>
          <a:lstStyle/>
          <a:p>
            <a:fld id="{A02EBBDA-6239-48A4-BF42-145536EAE284}" type="slidenum">
              <a:rPr lang="en-US" smtClean="0"/>
              <a:t>15</a:t>
            </a:fld>
            <a:endParaRPr lang="en-US"/>
          </a:p>
        </p:txBody>
      </p:sp>
    </p:spTree>
    <p:extLst>
      <p:ext uri="{BB962C8B-B14F-4D97-AF65-F5344CB8AC3E}">
        <p14:creationId xmlns:p14="http://schemas.microsoft.com/office/powerpoint/2010/main" val="1169789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43D197-EEE1-4AC8-9F14-D9ECE6F1C583}"/>
              </a:ext>
            </a:extLst>
          </p:cNvPr>
          <p:cNvSpPr>
            <a:spLocks noGrp="1"/>
          </p:cNvSpPr>
          <p:nvPr>
            <p:ph idx="1"/>
          </p:nvPr>
        </p:nvSpPr>
        <p:spPr/>
        <p:txBody>
          <a:bodyPr/>
          <a:lstStyle/>
          <a:p>
            <a:pPr marL="0" indent="0">
              <a:buNone/>
            </a:pPr>
            <a:r>
              <a:rPr lang="en-US" sz="2500" b="1" dirty="0">
                <a:ea typeface="Segoe UI Emoji" panose="020B0502040204020203" pitchFamily="34" charset="0"/>
                <a:cs typeface="Times New Roman" panose="02020603050405020304" pitchFamily="18" charset="0"/>
              </a:rPr>
              <a:t>2. </a:t>
            </a:r>
            <a:r>
              <a:rPr lang="en-US" sz="2500" b="1" dirty="0" err="1">
                <a:ea typeface="Segoe UI Emoji" panose="020B0502040204020203" pitchFamily="34" charset="0"/>
                <a:cs typeface="Times New Roman" panose="02020603050405020304" pitchFamily="18" charset="0"/>
              </a:rPr>
              <a:t>Các</a:t>
            </a:r>
            <a:r>
              <a:rPr lang="en-US" sz="2500" b="1" dirty="0">
                <a:ea typeface="Segoe UI Emoji" panose="020B0502040204020203" pitchFamily="34" charset="0"/>
                <a:cs typeface="Times New Roman" panose="02020603050405020304" pitchFamily="18" charset="0"/>
              </a:rPr>
              <a:t> </a:t>
            </a:r>
            <a:r>
              <a:rPr lang="en-US" sz="2500" b="1" dirty="0" err="1">
                <a:ea typeface="Segoe UI Emoji" panose="020B0502040204020203" pitchFamily="34" charset="0"/>
                <a:cs typeface="Times New Roman" panose="02020603050405020304" pitchFamily="18" charset="0"/>
              </a:rPr>
              <a:t>yếu</a:t>
            </a:r>
            <a:r>
              <a:rPr lang="en-US" sz="2500" b="1" dirty="0">
                <a:ea typeface="Segoe UI Emoji" panose="020B0502040204020203" pitchFamily="34" charset="0"/>
                <a:cs typeface="Times New Roman" panose="02020603050405020304" pitchFamily="18" charset="0"/>
              </a:rPr>
              <a:t> </a:t>
            </a:r>
            <a:r>
              <a:rPr lang="en-US" sz="2500" b="1" dirty="0" err="1">
                <a:ea typeface="Segoe UI Emoji" panose="020B0502040204020203" pitchFamily="34" charset="0"/>
                <a:cs typeface="Times New Roman" panose="02020603050405020304" pitchFamily="18" charset="0"/>
              </a:rPr>
              <a:t>tố</a:t>
            </a:r>
            <a:r>
              <a:rPr lang="en-US" sz="2500" b="1" dirty="0">
                <a:ea typeface="Segoe UI Emoji" panose="020B0502040204020203" pitchFamily="34" charset="0"/>
                <a:cs typeface="Times New Roman" panose="02020603050405020304" pitchFamily="18" charset="0"/>
              </a:rPr>
              <a:t> </a:t>
            </a:r>
            <a:r>
              <a:rPr lang="en-US" sz="2500" b="1" dirty="0" err="1">
                <a:ea typeface="Segoe UI Emoji" panose="020B0502040204020203" pitchFamily="34" charset="0"/>
                <a:cs typeface="Times New Roman" panose="02020603050405020304" pitchFamily="18" charset="0"/>
              </a:rPr>
              <a:t>ảnh</a:t>
            </a:r>
            <a:r>
              <a:rPr lang="en-US" sz="2500" b="1" dirty="0">
                <a:ea typeface="Segoe UI Emoji" panose="020B0502040204020203" pitchFamily="34" charset="0"/>
                <a:cs typeface="Times New Roman" panose="02020603050405020304" pitchFamily="18" charset="0"/>
              </a:rPr>
              <a:t> </a:t>
            </a:r>
            <a:r>
              <a:rPr lang="en-US" sz="2500" b="1" dirty="0" err="1">
                <a:ea typeface="Segoe UI Emoji" panose="020B0502040204020203" pitchFamily="34" charset="0"/>
                <a:cs typeface="Times New Roman" panose="02020603050405020304" pitchFamily="18" charset="0"/>
              </a:rPr>
              <a:t>hưởng</a:t>
            </a:r>
            <a:r>
              <a:rPr lang="en-US" sz="2500" b="1" dirty="0">
                <a:ea typeface="Segoe UI Emoji" panose="020B0502040204020203" pitchFamily="34" charset="0"/>
                <a:cs typeface="Times New Roman" panose="02020603050405020304" pitchFamily="18" charset="0"/>
              </a:rPr>
              <a:t>   </a:t>
            </a:r>
            <a:endParaRPr lang="en-US" sz="2500" b="1" dirty="0">
              <a:effectLst/>
              <a:ea typeface="Segoe UI Emoji" panose="020B0502040204020203" pitchFamily="34" charset="0"/>
              <a:cs typeface="Times New Roman" panose="02020603050405020304" pitchFamily="18" charset="0"/>
            </a:endParaRPr>
          </a:p>
          <a:p>
            <a:pPr marL="0" indent="0">
              <a:buNone/>
            </a:pPr>
            <a:endParaRPr lang="en-US" dirty="0"/>
          </a:p>
        </p:txBody>
      </p:sp>
      <p:pic>
        <p:nvPicPr>
          <p:cNvPr id="8194" name="Picture 2" descr="Bia được nấu như thế nào?">
            <a:extLst>
              <a:ext uri="{FF2B5EF4-FFF2-40B4-BE49-F238E27FC236}">
                <a16:creationId xmlns:a16="http://schemas.microsoft.com/office/drawing/2014/main" id="{B4C32E47-4668-412B-809B-812D7309C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591" y="2402959"/>
            <a:ext cx="3700129" cy="27538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21989C-C295-4575-B8B2-7BF9DAE9DC4A}"/>
              </a:ext>
            </a:extLst>
          </p:cNvPr>
          <p:cNvSpPr txBox="1"/>
          <p:nvPr/>
        </p:nvSpPr>
        <p:spPr>
          <a:xfrm>
            <a:off x="871871" y="2964267"/>
            <a:ext cx="3129383" cy="1631216"/>
          </a:xfrm>
          <a:prstGeom prst="rect">
            <a:avLst/>
          </a:prstGeom>
          <a:noFill/>
        </p:spPr>
        <p:txBody>
          <a:bodyPr wrap="none" rtlCol="0">
            <a:spAutoFit/>
          </a:bodyPr>
          <a:lstStyle/>
          <a:p>
            <a:r>
              <a:rPr lang="en-US" sz="2500" dirty="0"/>
              <a:t>+ </a:t>
            </a:r>
            <a:r>
              <a:rPr lang="en-US" sz="2500" dirty="0" err="1"/>
              <a:t>Nhiệt</a:t>
            </a:r>
            <a:r>
              <a:rPr lang="en-US" sz="2500" dirty="0"/>
              <a:t> </a:t>
            </a:r>
            <a:r>
              <a:rPr lang="en-US" sz="2500" dirty="0" err="1"/>
              <a:t>độ</a:t>
            </a:r>
            <a:endParaRPr lang="en-US" sz="2500" dirty="0"/>
          </a:p>
          <a:p>
            <a:r>
              <a:rPr lang="en-US" sz="2500" dirty="0"/>
              <a:t>+ </a:t>
            </a:r>
            <a:r>
              <a:rPr lang="en-US" sz="2500" dirty="0" err="1"/>
              <a:t>Nồng</a:t>
            </a:r>
            <a:r>
              <a:rPr lang="en-US" sz="2500" dirty="0"/>
              <a:t> </a:t>
            </a:r>
            <a:r>
              <a:rPr lang="en-US" sz="2500" dirty="0" err="1"/>
              <a:t>độ</a:t>
            </a:r>
            <a:r>
              <a:rPr lang="en-US" sz="2500" dirty="0"/>
              <a:t> PH</a:t>
            </a:r>
          </a:p>
          <a:p>
            <a:r>
              <a:rPr lang="en-US" sz="2500" dirty="0"/>
              <a:t>+ </a:t>
            </a:r>
            <a:r>
              <a:rPr lang="en-US" sz="2500" dirty="0" err="1"/>
              <a:t>Nồng</a:t>
            </a:r>
            <a:r>
              <a:rPr lang="en-US" sz="2500" dirty="0"/>
              <a:t> </a:t>
            </a:r>
            <a:r>
              <a:rPr lang="en-US" sz="2500" dirty="0" err="1"/>
              <a:t>độ</a:t>
            </a:r>
            <a:r>
              <a:rPr lang="en-US" sz="2500" dirty="0"/>
              <a:t> </a:t>
            </a:r>
            <a:r>
              <a:rPr lang="en-US" sz="2500" dirty="0" err="1"/>
              <a:t>cơ</a:t>
            </a:r>
            <a:r>
              <a:rPr lang="en-US" sz="2500" dirty="0"/>
              <a:t> </a:t>
            </a:r>
            <a:r>
              <a:rPr lang="en-US" sz="2500" dirty="0" err="1"/>
              <a:t>chất</a:t>
            </a:r>
            <a:endParaRPr lang="en-US" sz="2500" dirty="0"/>
          </a:p>
          <a:p>
            <a:r>
              <a:rPr lang="en-US" sz="2500" dirty="0"/>
              <a:t>+ </a:t>
            </a:r>
            <a:r>
              <a:rPr lang="en-US" sz="2500" dirty="0" err="1"/>
              <a:t>Thời</a:t>
            </a:r>
            <a:r>
              <a:rPr lang="en-US" sz="2500" dirty="0"/>
              <a:t> </a:t>
            </a:r>
            <a:r>
              <a:rPr lang="en-US" sz="2500" dirty="0" err="1"/>
              <a:t>gian</a:t>
            </a:r>
            <a:r>
              <a:rPr lang="en-US" sz="2500" dirty="0"/>
              <a:t> </a:t>
            </a:r>
            <a:r>
              <a:rPr lang="en-US" sz="2500" dirty="0" err="1"/>
              <a:t>đường</a:t>
            </a:r>
            <a:r>
              <a:rPr lang="en-US" sz="2500" dirty="0"/>
              <a:t> </a:t>
            </a:r>
            <a:r>
              <a:rPr lang="en-US" sz="2500" dirty="0" err="1"/>
              <a:t>hóa</a:t>
            </a:r>
            <a:endParaRPr lang="en-US" sz="2500" dirty="0"/>
          </a:p>
        </p:txBody>
      </p:sp>
      <p:sp>
        <p:nvSpPr>
          <p:cNvPr id="9" name="Title 1">
            <a:extLst>
              <a:ext uri="{FF2B5EF4-FFF2-40B4-BE49-F238E27FC236}">
                <a16:creationId xmlns:a16="http://schemas.microsoft.com/office/drawing/2014/main" id="{675E06BD-F245-479B-ADBF-DF773FCC843B}"/>
              </a:ext>
            </a:extLst>
          </p:cNvPr>
          <p:cNvSpPr>
            <a:spLocks noGrp="1"/>
          </p:cNvSpPr>
          <p:nvPr>
            <p:ph type="title"/>
          </p:nvPr>
        </p:nvSpPr>
        <p:spPr>
          <a:xfrm>
            <a:off x="488950" y="-87315"/>
            <a:ext cx="8026400" cy="1325563"/>
          </a:xfrm>
        </p:spPr>
        <p:txBody>
          <a:bodyPr>
            <a:normAutofit/>
          </a:bodyPr>
          <a:lstStyle/>
          <a:p>
            <a:r>
              <a:rPr lang="en-US" sz="3000" b="1" dirty="0">
                <a:effectLst/>
                <a:latin typeface="+mn-lt"/>
                <a:ea typeface="Segoe UI Emoji" panose="020B0502040204020203" pitchFamily="34" charset="0"/>
                <a:cs typeface="Times New Roman" panose="02020603050405020304" pitchFamily="18" charset="0"/>
              </a:rPr>
              <a:t>QUÁ TRÌNH ĐƯỜNG HÓA </a:t>
            </a:r>
            <a:endParaRPr lang="en-US" sz="3000" dirty="0">
              <a:latin typeface="+mn-lt"/>
              <a:cs typeface="Times New Roman" panose="02020603050405020304" pitchFamily="18" charset="0"/>
            </a:endParaRPr>
          </a:p>
        </p:txBody>
      </p:sp>
      <p:sp>
        <p:nvSpPr>
          <p:cNvPr id="5" name="Chỗ dành sẵn cho Số hiệu Bản chiếu 4">
            <a:extLst>
              <a:ext uri="{FF2B5EF4-FFF2-40B4-BE49-F238E27FC236}">
                <a16:creationId xmlns:a16="http://schemas.microsoft.com/office/drawing/2014/main" id="{C74287EA-04B6-43D7-BE9B-F4E34F7106BD}"/>
              </a:ext>
            </a:extLst>
          </p:cNvPr>
          <p:cNvSpPr>
            <a:spLocks noGrp="1"/>
          </p:cNvSpPr>
          <p:nvPr>
            <p:ph type="sldNum" sz="quarter" idx="12"/>
          </p:nvPr>
        </p:nvSpPr>
        <p:spPr/>
        <p:txBody>
          <a:bodyPr/>
          <a:lstStyle/>
          <a:p>
            <a:fld id="{A02EBBDA-6239-48A4-BF42-145536EAE284}" type="slidenum">
              <a:rPr lang="en-US" smtClean="0"/>
              <a:t>16</a:t>
            </a:fld>
            <a:endParaRPr lang="en-US"/>
          </a:p>
        </p:txBody>
      </p:sp>
    </p:spTree>
    <p:extLst>
      <p:ext uri="{BB962C8B-B14F-4D97-AF65-F5344CB8AC3E}">
        <p14:creationId xmlns:p14="http://schemas.microsoft.com/office/powerpoint/2010/main" val="718856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9153BD-386E-41AC-86F3-D3B750B0CD98}"/>
              </a:ext>
            </a:extLst>
          </p:cNvPr>
          <p:cNvSpPr>
            <a:spLocks noGrp="1"/>
          </p:cNvSpPr>
          <p:nvPr>
            <p:ph idx="1"/>
          </p:nvPr>
        </p:nvSpPr>
        <p:spPr/>
        <p:txBody>
          <a:bodyPr/>
          <a:lstStyle/>
          <a:p>
            <a:pPr marL="0" indent="0">
              <a:buNone/>
            </a:pPr>
            <a:r>
              <a:rPr lang="en-US" sz="2500" b="1" dirty="0">
                <a:latin typeface="Calibri" panose="020F0502020204030204" pitchFamily="34" charset="0"/>
                <a:ea typeface="Calibri" panose="020F0502020204030204" pitchFamily="34" charset="0"/>
                <a:cs typeface="Times New Roman" panose="02020603050405020304" pitchFamily="18" charset="0"/>
              </a:rPr>
              <a:t>3. </a:t>
            </a:r>
            <a:r>
              <a:rPr lang="en-US" sz="2500" b="1" dirty="0" err="1">
                <a:latin typeface="Calibri" panose="020F0502020204030204" pitchFamily="34" charset="0"/>
                <a:ea typeface="Calibri" panose="020F0502020204030204" pitchFamily="34" charset="0"/>
                <a:cs typeface="Times New Roman" panose="02020603050405020304" pitchFamily="18" charset="0"/>
              </a:rPr>
              <a:t>Quá</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trình</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đường</a:t>
            </a:r>
            <a:r>
              <a:rPr lang="en-US" sz="2500" b="1" dirty="0">
                <a:latin typeface="Calibri" panose="020F0502020204030204" pitchFamily="34" charset="0"/>
                <a:ea typeface="Calibri" panose="020F0502020204030204" pitchFamily="34" charset="0"/>
                <a:cs typeface="Times New Roman" panose="02020603050405020304" pitchFamily="18" charset="0"/>
              </a:rPr>
              <a:t> </a:t>
            </a:r>
            <a:r>
              <a:rPr lang="en-US" sz="2500" b="1" dirty="0" err="1">
                <a:latin typeface="Calibri" panose="020F0502020204030204" pitchFamily="34" charset="0"/>
                <a:ea typeface="Calibri" panose="020F0502020204030204" pitchFamily="34" charset="0"/>
                <a:cs typeface="Times New Roman" panose="02020603050405020304" pitchFamily="18" charset="0"/>
              </a:rPr>
              <a:t>hóa</a:t>
            </a:r>
            <a:r>
              <a:rPr lang="en-US" sz="2500" b="1" dirty="0">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sz="25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E0B8D9BF-7B67-4B29-B63D-6120394A21C1}"/>
              </a:ext>
            </a:extLst>
          </p:cNvPr>
          <p:cNvPicPr>
            <a:picLocks noChangeAspect="1"/>
          </p:cNvPicPr>
          <p:nvPr/>
        </p:nvPicPr>
        <p:blipFill>
          <a:blip r:embed="rId2"/>
          <a:stretch>
            <a:fillRect/>
          </a:stretch>
        </p:blipFill>
        <p:spPr>
          <a:xfrm>
            <a:off x="4333461" y="1997904"/>
            <a:ext cx="4638752" cy="3678502"/>
          </a:xfrm>
          <a:prstGeom prst="rect">
            <a:avLst/>
          </a:prstGeom>
        </p:spPr>
      </p:pic>
      <p:sp>
        <p:nvSpPr>
          <p:cNvPr id="7" name="TextBox 6">
            <a:extLst>
              <a:ext uri="{FF2B5EF4-FFF2-40B4-BE49-F238E27FC236}">
                <a16:creationId xmlns:a16="http://schemas.microsoft.com/office/drawing/2014/main" id="{82162202-DD34-4D80-BE0D-B161E03BD26F}"/>
              </a:ext>
            </a:extLst>
          </p:cNvPr>
          <p:cNvSpPr txBox="1"/>
          <p:nvPr/>
        </p:nvSpPr>
        <p:spPr>
          <a:xfrm>
            <a:off x="338667" y="1997904"/>
            <a:ext cx="4233333" cy="4062651"/>
          </a:xfrm>
          <a:prstGeom prst="rect">
            <a:avLst/>
          </a:prstGeom>
          <a:noFill/>
        </p:spPr>
        <p:txBody>
          <a:bodyPr wrap="square" rtlCol="0">
            <a:spAutoFit/>
          </a:bodyPr>
          <a:lstStyle/>
          <a:p>
            <a:r>
              <a:rPr lang="en-US" sz="2000" dirty="0" err="1">
                <a:cs typeface="Times New Roman" panose="02020603050405020304" pitchFamily="18" charset="0"/>
              </a:rPr>
              <a:t>Sản</a:t>
            </a:r>
            <a:r>
              <a:rPr lang="en-US" sz="2000" dirty="0">
                <a:cs typeface="Times New Roman" panose="02020603050405020304" pitchFamily="18" charset="0"/>
              </a:rPr>
              <a:t> </a:t>
            </a:r>
            <a:r>
              <a:rPr lang="en-US" sz="2000" dirty="0" err="1">
                <a:cs typeface="Times New Roman" panose="02020603050405020304" pitchFamily="18" charset="0"/>
              </a:rPr>
              <a:t>phẩm</a:t>
            </a:r>
            <a:r>
              <a:rPr lang="en-US" sz="2000" dirty="0">
                <a:cs typeface="Times New Roman" panose="02020603050405020304" pitchFamily="18" charset="0"/>
              </a:rPr>
              <a:t> </a:t>
            </a:r>
            <a:r>
              <a:rPr lang="en-US" sz="2000" dirty="0" err="1">
                <a:cs typeface="Times New Roman" panose="02020603050405020304" pitchFamily="18" charset="0"/>
              </a:rPr>
              <a:t>từ</a:t>
            </a:r>
            <a:r>
              <a:rPr lang="en-US" sz="2000" dirty="0">
                <a:cs typeface="Times New Roman" panose="02020603050405020304" pitchFamily="18" charset="0"/>
              </a:rPr>
              <a:t> </a:t>
            </a:r>
            <a:r>
              <a:rPr lang="en-US" sz="2000" dirty="0" err="1">
                <a:cs typeface="Times New Roman" panose="02020603050405020304" pitchFamily="18" charset="0"/>
              </a:rPr>
              <a:t>quá</a:t>
            </a:r>
            <a:r>
              <a:rPr lang="en-US" sz="2000" dirty="0">
                <a:cs typeface="Times New Roman" panose="02020603050405020304" pitchFamily="18" charset="0"/>
              </a:rPr>
              <a:t> </a:t>
            </a:r>
            <a:r>
              <a:rPr lang="en-US" sz="2000" dirty="0" err="1">
                <a:cs typeface="Times New Roman" panose="02020603050405020304" pitchFamily="18" charset="0"/>
              </a:rPr>
              <a:t>trình</a:t>
            </a:r>
            <a:r>
              <a:rPr lang="en-US" sz="2000" dirty="0">
                <a:cs typeface="Times New Roman" panose="02020603050405020304" pitchFamily="18" charset="0"/>
              </a:rPr>
              <a:t> </a:t>
            </a:r>
            <a:r>
              <a:rPr lang="en-US" sz="2000" dirty="0" err="1">
                <a:cs typeface="Times New Roman" panose="02020603050405020304" pitchFamily="18" charset="0"/>
              </a:rPr>
              <a:t>hồ</a:t>
            </a:r>
            <a:r>
              <a:rPr lang="en-US" sz="2000" dirty="0">
                <a:cs typeface="Times New Roman" panose="02020603050405020304" pitchFamily="18" charset="0"/>
              </a:rPr>
              <a:t> </a:t>
            </a:r>
            <a:r>
              <a:rPr lang="en-US" sz="2000" dirty="0" err="1">
                <a:cs typeface="Times New Roman" panose="02020603050405020304" pitchFamily="18" charset="0"/>
              </a:rPr>
              <a:t>hóa</a:t>
            </a:r>
            <a:r>
              <a:rPr lang="en-US" sz="2000" dirty="0">
                <a:cs typeface="Times New Roman" panose="02020603050405020304" pitchFamily="18" charset="0"/>
              </a:rPr>
              <a:t> </a:t>
            </a:r>
            <a:r>
              <a:rPr lang="en-US" sz="2000" dirty="0" err="1">
                <a:cs typeface="Times New Roman" panose="02020603050405020304" pitchFamily="18" charset="0"/>
              </a:rPr>
              <a:t>sẽ</a:t>
            </a:r>
            <a:r>
              <a:rPr lang="en-US" sz="2000" dirty="0">
                <a:cs typeface="Times New Roman" panose="02020603050405020304" pitchFamily="18" charset="0"/>
              </a:rPr>
              <a:t> </a:t>
            </a:r>
            <a:r>
              <a:rPr lang="en-US" sz="2000" dirty="0" err="1">
                <a:cs typeface="Times New Roman" panose="02020603050405020304" pitchFamily="18" charset="0"/>
              </a:rPr>
              <a:t>được</a:t>
            </a:r>
            <a:r>
              <a:rPr lang="en-US" sz="2000" dirty="0">
                <a:cs typeface="Times New Roman" panose="02020603050405020304" pitchFamily="18" charset="0"/>
              </a:rPr>
              <a:t> </a:t>
            </a:r>
            <a:r>
              <a:rPr lang="en-US" sz="2000" dirty="0" err="1">
                <a:cs typeface="Times New Roman" panose="02020603050405020304" pitchFamily="18" charset="0"/>
              </a:rPr>
              <a:t>trải</a:t>
            </a:r>
            <a:r>
              <a:rPr lang="en-US" sz="2000" dirty="0">
                <a:cs typeface="Times New Roman" panose="02020603050405020304" pitchFamily="18" charset="0"/>
              </a:rPr>
              <a:t> qua 3 </a:t>
            </a:r>
            <a:r>
              <a:rPr lang="en-US" sz="2000" dirty="0" err="1">
                <a:cs typeface="Times New Roman" panose="02020603050405020304" pitchFamily="18" charset="0"/>
              </a:rPr>
              <a:t>giai</a:t>
            </a:r>
            <a:r>
              <a:rPr lang="en-US" sz="2000" dirty="0">
                <a:cs typeface="Times New Roman" panose="02020603050405020304" pitchFamily="18" charset="0"/>
              </a:rPr>
              <a:t> </a:t>
            </a:r>
            <a:r>
              <a:rPr lang="en-US" sz="2000" dirty="0" err="1">
                <a:cs typeface="Times New Roman" panose="02020603050405020304" pitchFamily="18" charset="0"/>
              </a:rPr>
              <a:t>đoạn</a:t>
            </a:r>
            <a:r>
              <a:rPr lang="en-US" sz="2000" dirty="0">
                <a:cs typeface="Times New Roman" panose="02020603050405020304" pitchFamily="18" charset="0"/>
              </a:rPr>
              <a:t>:</a:t>
            </a:r>
          </a:p>
          <a:p>
            <a:r>
              <a:rPr lang="en-US" sz="2000" u="sng" dirty="0">
                <a:effectLst/>
                <a:ea typeface="Calibri" panose="020F0502020204030204" pitchFamily="34" charset="0"/>
                <a:cs typeface="Times New Roman" panose="02020603050405020304" pitchFamily="18" charset="0"/>
              </a:rPr>
              <a:t>+ </a:t>
            </a:r>
            <a:r>
              <a:rPr lang="en-US" sz="2000" u="sng" dirty="0" err="1">
                <a:effectLst/>
                <a:ea typeface="Calibri" panose="020F0502020204030204" pitchFamily="34" charset="0"/>
                <a:cs typeface="Times New Roman" panose="02020603050405020304" pitchFamily="18" charset="0"/>
              </a:rPr>
              <a:t>Giai</a:t>
            </a:r>
            <a:r>
              <a:rPr lang="en-US" sz="2000" u="sng" dirty="0">
                <a:effectLst/>
                <a:ea typeface="Calibri" panose="020F0502020204030204" pitchFamily="34" charset="0"/>
                <a:cs typeface="Times New Roman" panose="02020603050405020304" pitchFamily="18" charset="0"/>
              </a:rPr>
              <a:t> </a:t>
            </a:r>
            <a:r>
              <a:rPr lang="en-US" sz="2000" u="sng" dirty="0" err="1">
                <a:effectLst/>
                <a:ea typeface="Calibri" panose="020F0502020204030204" pitchFamily="34" charset="0"/>
                <a:cs typeface="Times New Roman" panose="02020603050405020304" pitchFamily="18" charset="0"/>
              </a:rPr>
              <a:t>đoạn</a:t>
            </a:r>
            <a:r>
              <a:rPr lang="en-US" sz="2000" u="sng" dirty="0">
                <a:effectLst/>
                <a:ea typeface="Calibri" panose="020F0502020204030204" pitchFamily="34" charset="0"/>
                <a:cs typeface="Times New Roman" panose="02020603050405020304" pitchFamily="18" charset="0"/>
              </a:rPr>
              <a:t> 1</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Giai</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đoạn</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đạm</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rPr>
              <a:t>hóa</a:t>
            </a:r>
            <a:r>
              <a:rPr lang="en-US" sz="2000" dirty="0">
                <a:effectLst/>
                <a:ea typeface="Calibri" panose="020F0502020204030204" pitchFamily="34" charset="0"/>
              </a:rPr>
              <a:t>.</a:t>
            </a:r>
          </a:p>
          <a:p>
            <a:r>
              <a:rPr lang="en-US" sz="2000" dirty="0">
                <a:ea typeface="Calibri" panose="020F0502020204030204" pitchFamily="34" charset="0"/>
              </a:rPr>
              <a:t>=&gt; </a:t>
            </a:r>
            <a:r>
              <a:rPr lang="en-US" sz="2000" dirty="0" err="1">
                <a:ea typeface="Calibri" panose="020F0502020204030204" pitchFamily="34" charset="0"/>
              </a:rPr>
              <a:t>T</a:t>
            </a:r>
            <a:r>
              <a:rPr lang="en-US" sz="2000" dirty="0" err="1">
                <a:effectLst/>
                <a:ea typeface="Calibri" panose="020F0502020204030204" pitchFamily="34" charset="0"/>
              </a:rPr>
              <a:t>hủy</a:t>
            </a:r>
            <a:r>
              <a:rPr lang="en-US" sz="2000" dirty="0">
                <a:effectLst/>
                <a:ea typeface="Calibri" panose="020F0502020204030204" pitchFamily="34" charset="0"/>
              </a:rPr>
              <a:t> </a:t>
            </a:r>
            <a:r>
              <a:rPr lang="en-US" sz="2000" dirty="0" err="1">
                <a:effectLst/>
                <a:ea typeface="Calibri" panose="020F0502020204030204" pitchFamily="34" charset="0"/>
              </a:rPr>
              <a:t>phân</a:t>
            </a:r>
            <a:r>
              <a:rPr lang="en-US" sz="2000" dirty="0">
                <a:effectLst/>
                <a:ea typeface="Calibri" panose="020F0502020204030204" pitchFamily="34" charset="0"/>
              </a:rPr>
              <a:t> </a:t>
            </a:r>
            <a:r>
              <a:rPr lang="en-US" sz="2000" dirty="0" err="1">
                <a:effectLst/>
                <a:ea typeface="Calibri" panose="020F0502020204030204" pitchFamily="34" charset="0"/>
              </a:rPr>
              <a:t>protit</a:t>
            </a:r>
            <a:r>
              <a:rPr lang="en-US" sz="2000" dirty="0">
                <a:effectLst/>
                <a:ea typeface="Calibri" panose="020F0502020204030204" pitchFamily="34" charset="0"/>
              </a:rPr>
              <a:t> </a:t>
            </a:r>
            <a:r>
              <a:rPr lang="en-US" sz="2000" dirty="0" err="1">
                <a:effectLst/>
                <a:ea typeface="Calibri" panose="020F0502020204030204" pitchFamily="34" charset="0"/>
              </a:rPr>
              <a:t>đơn</a:t>
            </a:r>
            <a:r>
              <a:rPr lang="en-US" sz="2000" dirty="0">
                <a:effectLst/>
                <a:ea typeface="Calibri" panose="020F0502020204030204" pitchFamily="34" charset="0"/>
              </a:rPr>
              <a:t> </a:t>
            </a:r>
            <a:r>
              <a:rPr lang="en-US" sz="2000" dirty="0" err="1">
                <a:effectLst/>
                <a:ea typeface="Calibri" panose="020F0502020204030204" pitchFamily="34" charset="0"/>
              </a:rPr>
              <a:t>giản</a:t>
            </a:r>
            <a:r>
              <a:rPr lang="en-US" sz="2000" dirty="0">
                <a:effectLst/>
                <a:ea typeface="Calibri" panose="020F0502020204030204" pitchFamily="34" charset="0"/>
              </a:rPr>
              <a:t> </a:t>
            </a:r>
            <a:r>
              <a:rPr lang="en-US" sz="2000" dirty="0" err="1">
                <a:effectLst/>
                <a:ea typeface="Calibri" panose="020F0502020204030204" pitchFamily="34" charset="0"/>
              </a:rPr>
              <a:t>và</a:t>
            </a:r>
            <a:r>
              <a:rPr lang="en-US" sz="2000" dirty="0">
                <a:effectLst/>
                <a:ea typeface="Calibri" panose="020F0502020204030204" pitchFamily="34" charset="0"/>
              </a:rPr>
              <a:t> </a:t>
            </a:r>
            <a:r>
              <a:rPr lang="en-US" sz="2000" dirty="0" err="1">
                <a:effectLst/>
                <a:ea typeface="Calibri" panose="020F0502020204030204" pitchFamily="34" charset="0"/>
              </a:rPr>
              <a:t>phức</a:t>
            </a:r>
            <a:r>
              <a:rPr lang="en-US" sz="2000" dirty="0">
                <a:effectLst/>
                <a:ea typeface="Calibri" panose="020F0502020204030204" pitchFamily="34" charset="0"/>
              </a:rPr>
              <a:t> </a:t>
            </a:r>
            <a:r>
              <a:rPr lang="en-US" sz="2000" dirty="0" err="1">
                <a:effectLst/>
                <a:ea typeface="Calibri" panose="020F0502020204030204" pitchFamily="34" charset="0"/>
              </a:rPr>
              <a:t>tạp</a:t>
            </a:r>
            <a:r>
              <a:rPr lang="en-US" sz="2000" dirty="0">
                <a:effectLst/>
                <a:ea typeface="Calibri" panose="020F0502020204030204" pitchFamily="34" charset="0"/>
              </a:rPr>
              <a:t> </a:t>
            </a:r>
            <a:r>
              <a:rPr lang="en-US" sz="2000" dirty="0" err="1">
                <a:effectLst/>
                <a:ea typeface="Calibri" panose="020F0502020204030204" pitchFamily="34" charset="0"/>
              </a:rPr>
              <a:t>thành</a:t>
            </a:r>
            <a:r>
              <a:rPr lang="en-US" sz="2000" dirty="0">
                <a:effectLst/>
                <a:ea typeface="Calibri" panose="020F0502020204030204" pitchFamily="34" charset="0"/>
              </a:rPr>
              <a:t> albumin, </a:t>
            </a:r>
            <a:r>
              <a:rPr lang="en-US" sz="2000" dirty="0" err="1">
                <a:effectLst/>
                <a:ea typeface="Calibri" panose="020F0502020204030204" pitchFamily="34" charset="0"/>
              </a:rPr>
              <a:t>pepton</a:t>
            </a:r>
            <a:r>
              <a:rPr lang="en-US" sz="2000" dirty="0">
                <a:effectLst/>
                <a:ea typeface="Calibri" panose="020F0502020204030204" pitchFamily="34" charset="0"/>
              </a:rPr>
              <a:t>, </a:t>
            </a:r>
            <a:r>
              <a:rPr lang="en-US" sz="2000" dirty="0" err="1">
                <a:effectLst/>
                <a:ea typeface="Calibri" panose="020F0502020204030204" pitchFamily="34" charset="0"/>
              </a:rPr>
              <a:t>polypeptit</a:t>
            </a:r>
            <a:r>
              <a:rPr lang="en-US" sz="2000" dirty="0">
                <a:effectLst/>
                <a:ea typeface="Calibri" panose="020F0502020204030204" pitchFamily="34" charset="0"/>
              </a:rPr>
              <a:t>.</a:t>
            </a:r>
          </a:p>
          <a:p>
            <a:r>
              <a:rPr lang="en-US" sz="2000" u="sng" dirty="0">
                <a:effectLst/>
                <a:ea typeface="Calibri" panose="020F0502020204030204" pitchFamily="34" charset="0"/>
              </a:rPr>
              <a:t>+ </a:t>
            </a:r>
            <a:r>
              <a:rPr lang="en-US" sz="2000" u="sng" dirty="0" err="1">
                <a:effectLst/>
                <a:ea typeface="Calibri" panose="020F0502020204030204" pitchFamily="34" charset="0"/>
                <a:cs typeface="Times New Roman" panose="02020603050405020304" pitchFamily="18" charset="0"/>
              </a:rPr>
              <a:t>Giai</a:t>
            </a:r>
            <a:r>
              <a:rPr lang="en-US" sz="2000" u="sng" dirty="0">
                <a:effectLst/>
                <a:ea typeface="Calibri" panose="020F0502020204030204" pitchFamily="34" charset="0"/>
                <a:cs typeface="Times New Roman" panose="02020603050405020304" pitchFamily="18" charset="0"/>
              </a:rPr>
              <a:t> </a:t>
            </a:r>
            <a:r>
              <a:rPr lang="en-US" sz="2000" u="sng" dirty="0" err="1">
                <a:effectLst/>
                <a:ea typeface="Calibri" panose="020F0502020204030204" pitchFamily="34" charset="0"/>
                <a:cs typeface="Times New Roman" panose="02020603050405020304" pitchFamily="18" charset="0"/>
              </a:rPr>
              <a:t>đoạn</a:t>
            </a:r>
            <a:r>
              <a:rPr lang="en-US" sz="2000" u="sng" dirty="0">
                <a:effectLst/>
                <a:ea typeface="Calibri" panose="020F0502020204030204" pitchFamily="34" charset="0"/>
                <a:cs typeface="Times New Roman" panose="02020603050405020304" pitchFamily="18" charset="0"/>
              </a:rPr>
              <a:t> 2</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Giai</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đoạn</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đường</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hóa</a:t>
            </a:r>
            <a:endParaRPr lang="en-US" sz="2000" dirty="0">
              <a:effectLst/>
              <a:ea typeface="Calibri" panose="020F0502020204030204" pitchFamily="34" charset="0"/>
              <a:cs typeface="Times New Roman" panose="02020603050405020304" pitchFamily="18" charset="0"/>
            </a:endParaRPr>
          </a:p>
          <a:p>
            <a:r>
              <a:rPr lang="en-US" sz="2000" dirty="0">
                <a:ea typeface="Calibri" panose="020F0502020204030204" pitchFamily="34" charset="0"/>
              </a:rPr>
              <a:t>=&gt; </a:t>
            </a:r>
            <a:r>
              <a:rPr lang="en-US" sz="2000" dirty="0" err="1">
                <a:effectLst/>
                <a:ea typeface="Calibri" panose="020F0502020204030204" pitchFamily="34" charset="0"/>
              </a:rPr>
              <a:t>phân</a:t>
            </a:r>
            <a:r>
              <a:rPr lang="en-US" sz="2000" dirty="0">
                <a:effectLst/>
                <a:ea typeface="Calibri" panose="020F0502020204030204" pitchFamily="34" charset="0"/>
              </a:rPr>
              <a:t> </a:t>
            </a:r>
            <a:r>
              <a:rPr lang="en-US" sz="2000" dirty="0" err="1">
                <a:effectLst/>
                <a:ea typeface="Calibri" panose="020F0502020204030204" pitchFamily="34" charset="0"/>
              </a:rPr>
              <a:t>cắt</a:t>
            </a:r>
            <a:r>
              <a:rPr lang="en-US" sz="2000" dirty="0">
                <a:effectLst/>
                <a:ea typeface="Calibri" panose="020F0502020204030204" pitchFamily="34" charset="0"/>
              </a:rPr>
              <a:t> </a:t>
            </a:r>
            <a:r>
              <a:rPr lang="en-US" sz="2000" dirty="0" err="1">
                <a:effectLst/>
                <a:ea typeface="Calibri" panose="020F0502020204030204" pitchFamily="34" charset="0"/>
              </a:rPr>
              <a:t>hợp</a:t>
            </a:r>
            <a:r>
              <a:rPr lang="en-US" sz="2000" dirty="0">
                <a:effectLst/>
                <a:ea typeface="Calibri" panose="020F0502020204030204" pitchFamily="34" charset="0"/>
              </a:rPr>
              <a:t> </a:t>
            </a:r>
            <a:r>
              <a:rPr lang="en-US" sz="2000" dirty="0" err="1">
                <a:effectLst/>
                <a:ea typeface="Calibri" panose="020F0502020204030204" pitchFamily="34" charset="0"/>
              </a:rPr>
              <a:t>chất</a:t>
            </a:r>
            <a:r>
              <a:rPr lang="en-US" sz="2000" dirty="0">
                <a:effectLst/>
                <a:ea typeface="Calibri" panose="020F0502020204030204" pitchFamily="34" charset="0"/>
              </a:rPr>
              <a:t> </a:t>
            </a:r>
            <a:r>
              <a:rPr lang="en-US" sz="2000" dirty="0" err="1">
                <a:effectLst/>
                <a:ea typeface="Calibri" panose="020F0502020204030204" pitchFamily="34" charset="0"/>
              </a:rPr>
              <a:t>amyloza</a:t>
            </a:r>
            <a:r>
              <a:rPr lang="en-US" sz="2000" dirty="0">
                <a:effectLst/>
                <a:ea typeface="Calibri" panose="020F0502020204030204" pitchFamily="34" charset="0"/>
              </a:rPr>
              <a:t> </a:t>
            </a:r>
            <a:r>
              <a:rPr lang="en-US" sz="2000" dirty="0" err="1">
                <a:effectLst/>
                <a:ea typeface="Calibri" panose="020F0502020204030204" pitchFamily="34" charset="0"/>
              </a:rPr>
              <a:t>và</a:t>
            </a:r>
            <a:r>
              <a:rPr lang="en-US" sz="2000" dirty="0">
                <a:effectLst/>
                <a:ea typeface="Calibri" panose="020F0502020204030204" pitchFamily="34" charset="0"/>
              </a:rPr>
              <a:t> amylopectin </a:t>
            </a:r>
            <a:r>
              <a:rPr lang="en-US" sz="2000" dirty="0" err="1">
                <a:effectLst/>
                <a:ea typeface="Calibri" panose="020F0502020204030204" pitchFamily="34" charset="0"/>
              </a:rPr>
              <a:t>thành</a:t>
            </a:r>
            <a:r>
              <a:rPr lang="en-US" sz="2000" dirty="0">
                <a:effectLst/>
                <a:ea typeface="Calibri" panose="020F0502020204030204" pitchFamily="34" charset="0"/>
              </a:rPr>
              <a:t> </a:t>
            </a:r>
            <a:r>
              <a:rPr lang="en-US" sz="2000" dirty="0" err="1">
                <a:effectLst/>
                <a:ea typeface="Calibri" panose="020F0502020204030204" pitchFamily="34" charset="0"/>
              </a:rPr>
              <a:t>đường</a:t>
            </a:r>
            <a:r>
              <a:rPr lang="en-US" sz="2000" dirty="0">
                <a:effectLst/>
                <a:ea typeface="Calibri" panose="020F0502020204030204" pitchFamily="34" charset="0"/>
              </a:rPr>
              <a:t> </a:t>
            </a:r>
            <a:r>
              <a:rPr lang="en-US" sz="2000" dirty="0" err="1">
                <a:effectLst/>
                <a:ea typeface="Calibri" panose="020F0502020204030204" pitchFamily="34" charset="0"/>
              </a:rPr>
              <a:t>Maltoza</a:t>
            </a:r>
            <a:r>
              <a:rPr lang="en-US" sz="2000" dirty="0">
                <a:effectLst/>
                <a:ea typeface="Calibri" panose="020F0502020204030204" pitchFamily="34" charset="0"/>
              </a:rPr>
              <a:t>, dextrin </a:t>
            </a:r>
            <a:r>
              <a:rPr lang="en-US" sz="2000" dirty="0" err="1">
                <a:effectLst/>
                <a:ea typeface="Calibri" panose="020F0502020204030204" pitchFamily="34" charset="0"/>
              </a:rPr>
              <a:t>và</a:t>
            </a:r>
            <a:r>
              <a:rPr lang="en-US" sz="2000" dirty="0">
                <a:effectLst/>
                <a:ea typeface="Calibri" panose="020F0502020204030204" pitchFamily="34" charset="0"/>
              </a:rPr>
              <a:t> </a:t>
            </a:r>
            <a:r>
              <a:rPr lang="en-US" sz="2000" dirty="0" err="1">
                <a:effectLst/>
                <a:ea typeface="Calibri" panose="020F0502020204030204" pitchFamily="34" charset="0"/>
              </a:rPr>
              <a:t>một</a:t>
            </a:r>
            <a:r>
              <a:rPr lang="en-US" sz="2000" dirty="0">
                <a:effectLst/>
                <a:ea typeface="Calibri" panose="020F0502020204030204" pitchFamily="34" charset="0"/>
              </a:rPr>
              <a:t> </a:t>
            </a:r>
            <a:r>
              <a:rPr lang="en-US" sz="2000" dirty="0" err="1">
                <a:effectLst/>
                <a:ea typeface="Calibri" panose="020F0502020204030204" pitchFamily="34" charset="0"/>
              </a:rPr>
              <a:t>ít</a:t>
            </a:r>
            <a:r>
              <a:rPr lang="en-US" sz="2000" dirty="0">
                <a:effectLst/>
                <a:ea typeface="Calibri" panose="020F0502020204030204" pitchFamily="34" charset="0"/>
              </a:rPr>
              <a:t> </a:t>
            </a:r>
            <a:r>
              <a:rPr lang="en-US" sz="2000" dirty="0" err="1">
                <a:effectLst/>
                <a:ea typeface="Calibri" panose="020F0502020204030204" pitchFamily="34" charset="0"/>
              </a:rPr>
              <a:t>glucoza</a:t>
            </a:r>
            <a:r>
              <a:rPr lang="en-US" sz="2000" dirty="0">
                <a:ea typeface="Calibri" panose="020F0502020204030204" pitchFamily="34" charset="0"/>
              </a:rPr>
              <a:t>.</a:t>
            </a:r>
          </a:p>
          <a:p>
            <a:r>
              <a:rPr lang="en-US" sz="2000" dirty="0"/>
              <a:t>+ </a:t>
            </a:r>
            <a:r>
              <a:rPr lang="en-US" sz="2000" u="sng" dirty="0" err="1">
                <a:effectLst/>
                <a:ea typeface="Calibri" panose="020F0502020204030204" pitchFamily="34" charset="0"/>
                <a:cs typeface="Times New Roman" panose="02020603050405020304" pitchFamily="18" charset="0"/>
              </a:rPr>
              <a:t>Giai</a:t>
            </a:r>
            <a:r>
              <a:rPr lang="en-US" sz="2000" u="sng" dirty="0">
                <a:effectLst/>
                <a:ea typeface="Calibri" panose="020F0502020204030204" pitchFamily="34" charset="0"/>
                <a:cs typeface="Times New Roman" panose="02020603050405020304" pitchFamily="18" charset="0"/>
              </a:rPr>
              <a:t> </a:t>
            </a:r>
            <a:r>
              <a:rPr lang="en-US" sz="2000" u="sng" dirty="0" err="1">
                <a:effectLst/>
                <a:ea typeface="Calibri" panose="020F0502020204030204" pitchFamily="34" charset="0"/>
                <a:cs typeface="Times New Roman" panose="02020603050405020304" pitchFamily="18" charset="0"/>
              </a:rPr>
              <a:t>đoạn</a:t>
            </a:r>
            <a:r>
              <a:rPr lang="en-US" sz="2000" u="sng" dirty="0">
                <a:effectLst/>
                <a:ea typeface="Calibri" panose="020F0502020204030204" pitchFamily="34" charset="0"/>
                <a:cs typeface="Times New Roman" panose="02020603050405020304" pitchFamily="18" charset="0"/>
              </a:rPr>
              <a:t> 3</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Giai</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đoạn</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dịch</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hóa</a:t>
            </a:r>
            <a:endParaRPr lang="en-US" sz="2000" dirty="0">
              <a:effectLst/>
              <a:ea typeface="Calibri" panose="020F0502020204030204" pitchFamily="34" charset="0"/>
              <a:cs typeface="Times New Roman" panose="02020603050405020304" pitchFamily="18" charset="0"/>
            </a:endParaRPr>
          </a:p>
          <a:p>
            <a:r>
              <a:rPr lang="en-US" sz="2000" dirty="0"/>
              <a:t>=&gt; </a:t>
            </a:r>
            <a:r>
              <a:rPr lang="en-US" sz="2000" dirty="0" err="1">
                <a:cs typeface="Times New Roman" panose="02020603050405020304" pitchFamily="18" charset="0"/>
              </a:rPr>
              <a:t>Tạo</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Maltoza</a:t>
            </a:r>
            <a:r>
              <a:rPr lang="en-US" sz="2000" dirty="0">
                <a:effectLst/>
                <a:ea typeface="Calibri" panose="020F0502020204030204" pitchFamily="34" charset="0"/>
                <a:cs typeface="Times New Roman" panose="02020603050405020304" pitchFamily="18" charset="0"/>
              </a:rPr>
              <a:t>, dextrin…</a:t>
            </a:r>
            <a:r>
              <a:rPr lang="en-US" sz="2000" dirty="0" err="1">
                <a:effectLst/>
                <a:ea typeface="Calibri" panose="020F0502020204030204" pitchFamily="34" charset="0"/>
                <a:cs typeface="Times New Roman" panose="02020603050405020304" pitchFamily="18" charset="0"/>
              </a:rPr>
              <a:t>các</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hợp</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chất</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hòa</a:t>
            </a:r>
            <a:r>
              <a:rPr lang="en-US" sz="2000" dirty="0">
                <a:effectLst/>
                <a:ea typeface="Calibri" panose="020F0502020204030204" pitchFamily="34" charset="0"/>
                <a:cs typeface="Times New Roman" panose="02020603050405020304" pitchFamily="18" charset="0"/>
              </a:rPr>
              <a:t> tan </a:t>
            </a:r>
            <a:r>
              <a:rPr lang="en-US" sz="2000" dirty="0" err="1">
                <a:effectLst/>
                <a:ea typeface="Calibri" panose="020F0502020204030204" pitchFamily="34" charset="0"/>
                <a:cs typeface="Times New Roman" panose="02020603050405020304" pitchFamily="18" charset="0"/>
              </a:rPr>
              <a:t>có</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thể</a:t>
            </a:r>
            <a:r>
              <a:rPr lang="en-US" sz="2000" dirty="0">
                <a:effectLst/>
                <a:ea typeface="Calibri" panose="020F0502020204030204" pitchFamily="34" charset="0"/>
                <a:cs typeface="Times New Roman" panose="02020603050405020304" pitchFamily="18" charset="0"/>
              </a:rPr>
              <a:t> </a:t>
            </a:r>
            <a:r>
              <a:rPr lang="en-US" sz="2000" dirty="0" err="1">
                <a:effectLst/>
                <a:ea typeface="Calibri" panose="020F0502020204030204" pitchFamily="34" charset="0"/>
                <a:cs typeface="Times New Roman" panose="02020603050405020304" pitchFamily="18" charset="0"/>
              </a:rPr>
              <a:t>lên</a:t>
            </a:r>
            <a:r>
              <a:rPr lang="en-US" sz="2000" dirty="0">
                <a:effectLst/>
                <a:ea typeface="Calibri" panose="020F0502020204030204" pitchFamily="34" charset="0"/>
                <a:cs typeface="Times New Roman" panose="02020603050405020304" pitchFamily="18" charset="0"/>
              </a:rPr>
              <a:t> men </a:t>
            </a:r>
            <a:r>
              <a:rPr lang="en-US" sz="2000" dirty="0" err="1">
                <a:effectLst/>
                <a:ea typeface="Calibri" panose="020F0502020204030204" pitchFamily="34" charset="0"/>
                <a:cs typeface="Times New Roman" panose="02020603050405020304" pitchFamily="18" charset="0"/>
              </a:rPr>
              <a:t>được</a:t>
            </a:r>
            <a:r>
              <a:rPr lang="en-US" sz="2000" dirty="0">
                <a:effectLst/>
                <a:ea typeface="Calibri" panose="020F0502020204030204" pitchFamily="34" charset="0"/>
                <a:cs typeface="Times New Roman" panose="02020603050405020304" pitchFamily="18" charset="0"/>
              </a:rPr>
              <a:t>.</a:t>
            </a:r>
          </a:p>
          <a:p>
            <a:endParaRPr lang="en-US" dirty="0"/>
          </a:p>
        </p:txBody>
      </p:sp>
      <p:sp>
        <p:nvSpPr>
          <p:cNvPr id="8" name="Title 1">
            <a:extLst>
              <a:ext uri="{FF2B5EF4-FFF2-40B4-BE49-F238E27FC236}">
                <a16:creationId xmlns:a16="http://schemas.microsoft.com/office/drawing/2014/main" id="{E755C8B4-7577-4FA6-9F76-98A4CE31B354}"/>
              </a:ext>
            </a:extLst>
          </p:cNvPr>
          <p:cNvSpPr>
            <a:spLocks noGrp="1"/>
          </p:cNvSpPr>
          <p:nvPr>
            <p:ph type="title"/>
          </p:nvPr>
        </p:nvSpPr>
        <p:spPr>
          <a:xfrm>
            <a:off x="488950" y="-87315"/>
            <a:ext cx="8026400" cy="1325563"/>
          </a:xfrm>
        </p:spPr>
        <p:txBody>
          <a:bodyPr>
            <a:normAutofit/>
          </a:bodyPr>
          <a:lstStyle/>
          <a:p>
            <a:r>
              <a:rPr lang="en-US" sz="3000" b="1" dirty="0">
                <a:effectLst/>
                <a:latin typeface="+mn-lt"/>
                <a:ea typeface="Segoe UI Emoji" panose="020B0502040204020203" pitchFamily="34" charset="0"/>
                <a:cs typeface="Times New Roman" panose="02020603050405020304" pitchFamily="18" charset="0"/>
              </a:rPr>
              <a:t>QUÁ TRÌNH ĐƯỜNG HÓA </a:t>
            </a:r>
            <a:endParaRPr lang="en-US" sz="3000" dirty="0">
              <a:latin typeface="+mn-lt"/>
              <a:cs typeface="Times New Roman" panose="02020603050405020304" pitchFamily="18" charset="0"/>
            </a:endParaRPr>
          </a:p>
        </p:txBody>
      </p:sp>
      <p:sp>
        <p:nvSpPr>
          <p:cNvPr id="5" name="Chỗ dành sẵn cho Số hiệu Bản chiếu 4">
            <a:extLst>
              <a:ext uri="{FF2B5EF4-FFF2-40B4-BE49-F238E27FC236}">
                <a16:creationId xmlns:a16="http://schemas.microsoft.com/office/drawing/2014/main" id="{925DE83D-3F88-4B54-8F6B-7F1419585BD6}"/>
              </a:ext>
            </a:extLst>
          </p:cNvPr>
          <p:cNvSpPr>
            <a:spLocks noGrp="1"/>
          </p:cNvSpPr>
          <p:nvPr>
            <p:ph type="sldNum" sz="quarter" idx="12"/>
          </p:nvPr>
        </p:nvSpPr>
        <p:spPr/>
        <p:txBody>
          <a:bodyPr/>
          <a:lstStyle/>
          <a:p>
            <a:fld id="{A02EBBDA-6239-48A4-BF42-145536EAE284}" type="slidenum">
              <a:rPr lang="en-US" smtClean="0"/>
              <a:t>17</a:t>
            </a:fld>
            <a:endParaRPr lang="en-US"/>
          </a:p>
        </p:txBody>
      </p:sp>
    </p:spTree>
    <p:extLst>
      <p:ext uri="{BB962C8B-B14F-4D97-AF65-F5344CB8AC3E}">
        <p14:creationId xmlns:p14="http://schemas.microsoft.com/office/powerpoint/2010/main" val="1446107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3A29B7-405B-4D22-A891-99048D93EE55}"/>
              </a:ext>
            </a:extLst>
          </p:cNvPr>
          <p:cNvSpPr>
            <a:spLocks noGrp="1"/>
          </p:cNvSpPr>
          <p:nvPr>
            <p:ph idx="1"/>
          </p:nvPr>
        </p:nvSpPr>
        <p:spPr/>
        <p:txBody>
          <a:bodyPr/>
          <a:lstStyle/>
          <a:p>
            <a:pPr marL="0" indent="0">
              <a:buNone/>
            </a:pPr>
            <a:r>
              <a:rPr lang="en-US" sz="2400" b="1" dirty="0">
                <a:latin typeface="Calibri" panose="020F0502020204030204" pitchFamily="34" charset="0"/>
                <a:ea typeface="Calibri" panose="020F0502020204030204" pitchFamily="34" charset="0"/>
                <a:cs typeface="Times New Roman" panose="02020603050405020304" pitchFamily="18" charset="0"/>
              </a:rPr>
              <a:t>3. </a:t>
            </a:r>
            <a:r>
              <a:rPr lang="en-US" sz="2400" b="1" dirty="0" err="1">
                <a:latin typeface="Calibri" panose="020F0502020204030204" pitchFamily="34" charset="0"/>
                <a:ea typeface="Calibri" panose="020F0502020204030204" pitchFamily="34" charset="0"/>
                <a:cs typeface="Times New Roman" panose="02020603050405020304" pitchFamily="18" charset="0"/>
              </a:rPr>
              <a:t>Quá</a:t>
            </a:r>
            <a:r>
              <a:rPr lang="en-US" sz="2400" b="1" dirty="0">
                <a:latin typeface="Calibri" panose="020F0502020204030204" pitchFamily="34" charset="0"/>
                <a:ea typeface="Calibri" panose="020F0502020204030204" pitchFamily="34" charset="0"/>
                <a:cs typeface="Times New Roman" panose="02020603050405020304" pitchFamily="18" charset="0"/>
              </a:rPr>
              <a:t> </a:t>
            </a:r>
            <a:r>
              <a:rPr lang="en-US" sz="2400" b="1" dirty="0" err="1">
                <a:latin typeface="Calibri" panose="020F0502020204030204" pitchFamily="34" charset="0"/>
                <a:ea typeface="Calibri" panose="020F0502020204030204" pitchFamily="34" charset="0"/>
                <a:cs typeface="Times New Roman" panose="02020603050405020304" pitchFamily="18" charset="0"/>
              </a:rPr>
              <a:t>trình</a:t>
            </a:r>
            <a:r>
              <a:rPr lang="en-US" sz="2400" b="1" dirty="0">
                <a:latin typeface="Calibri" panose="020F0502020204030204" pitchFamily="34" charset="0"/>
                <a:ea typeface="Calibri" panose="020F0502020204030204" pitchFamily="34" charset="0"/>
                <a:cs typeface="Times New Roman" panose="02020603050405020304" pitchFamily="18" charset="0"/>
              </a:rPr>
              <a:t> </a:t>
            </a:r>
            <a:r>
              <a:rPr lang="en-US" sz="2400" b="1" dirty="0" err="1">
                <a:latin typeface="Calibri" panose="020F0502020204030204" pitchFamily="34" charset="0"/>
                <a:ea typeface="Calibri" panose="020F0502020204030204" pitchFamily="34" charset="0"/>
                <a:cs typeface="Times New Roman" panose="02020603050405020304" pitchFamily="18" charset="0"/>
              </a:rPr>
              <a:t>đường</a:t>
            </a:r>
            <a:r>
              <a:rPr lang="en-US" sz="2400" b="1" dirty="0">
                <a:latin typeface="Calibri" panose="020F0502020204030204" pitchFamily="34" charset="0"/>
                <a:ea typeface="Calibri" panose="020F0502020204030204" pitchFamily="34" charset="0"/>
                <a:cs typeface="Times New Roman" panose="02020603050405020304" pitchFamily="18" charset="0"/>
              </a:rPr>
              <a:t> </a:t>
            </a:r>
            <a:r>
              <a:rPr lang="en-US" sz="2400" b="1" dirty="0" err="1">
                <a:latin typeface="Calibri" panose="020F0502020204030204" pitchFamily="34" charset="0"/>
                <a:ea typeface="Calibri" panose="020F0502020204030204" pitchFamily="34" charset="0"/>
                <a:cs typeface="Times New Roman" panose="02020603050405020304" pitchFamily="18" charset="0"/>
              </a:rPr>
              <a:t>hóa</a:t>
            </a:r>
            <a:r>
              <a:rPr lang="en-US" sz="2400" b="1" dirty="0">
                <a:latin typeface="Calibri" panose="020F0502020204030204" pitchFamily="34" charset="0"/>
                <a:ea typeface="Calibri" panose="020F0502020204030204" pitchFamily="34" charset="0"/>
                <a:cs typeface="Times New Roman" panose="02020603050405020304" pitchFamily="18" charset="0"/>
              </a:rPr>
              <a:t> </a:t>
            </a:r>
          </a:p>
          <a:p>
            <a:r>
              <a:rPr lang="en-US" sz="2400" b="1" dirty="0" err="1">
                <a:effectLst/>
                <a:ea typeface="Calibri" panose="020F0502020204030204" pitchFamily="34" charset="0"/>
              </a:rPr>
              <a:t>Một</a:t>
            </a:r>
            <a:r>
              <a:rPr lang="en-US" sz="2400" b="1" dirty="0">
                <a:effectLst/>
                <a:ea typeface="Calibri" panose="020F0502020204030204" pitchFamily="34" charset="0"/>
              </a:rPr>
              <a:t> </a:t>
            </a:r>
            <a:r>
              <a:rPr lang="en-US" sz="2400" b="1" dirty="0" err="1">
                <a:effectLst/>
                <a:ea typeface="Calibri" panose="020F0502020204030204" pitchFamily="34" charset="0"/>
              </a:rPr>
              <a:t>số</a:t>
            </a:r>
            <a:r>
              <a:rPr lang="en-US" sz="2400" b="1" dirty="0">
                <a:effectLst/>
                <a:ea typeface="Calibri" panose="020F0502020204030204" pitchFamily="34" charset="0"/>
              </a:rPr>
              <a:t> </a:t>
            </a:r>
            <a:r>
              <a:rPr lang="en-US" sz="2400" b="1" dirty="0" err="1">
                <a:effectLst/>
                <a:ea typeface="Calibri" panose="020F0502020204030204" pitchFamily="34" charset="0"/>
              </a:rPr>
              <a:t>biện</a:t>
            </a:r>
            <a:r>
              <a:rPr lang="en-US" sz="2400" b="1" dirty="0">
                <a:effectLst/>
                <a:ea typeface="Calibri" panose="020F0502020204030204" pitchFamily="34" charset="0"/>
              </a:rPr>
              <a:t> </a:t>
            </a:r>
            <a:r>
              <a:rPr lang="en-US" sz="2400" b="1" dirty="0" err="1">
                <a:effectLst/>
                <a:ea typeface="Calibri" panose="020F0502020204030204" pitchFamily="34" charset="0"/>
              </a:rPr>
              <a:t>pháp</a:t>
            </a:r>
            <a:r>
              <a:rPr lang="en-US" sz="2400" b="1" dirty="0">
                <a:effectLst/>
                <a:ea typeface="Calibri" panose="020F0502020204030204" pitchFamily="34" charset="0"/>
              </a:rPr>
              <a:t> </a:t>
            </a:r>
            <a:r>
              <a:rPr lang="en-US" sz="2400" b="1" dirty="0" err="1">
                <a:effectLst/>
                <a:ea typeface="Calibri" panose="020F0502020204030204" pitchFamily="34" charset="0"/>
              </a:rPr>
              <a:t>nâng</a:t>
            </a:r>
            <a:r>
              <a:rPr lang="en-US" sz="2400" b="1" dirty="0">
                <a:effectLst/>
                <a:ea typeface="Calibri" panose="020F0502020204030204" pitchFamily="34" charset="0"/>
              </a:rPr>
              <a:t> </a:t>
            </a:r>
            <a:r>
              <a:rPr lang="en-US" sz="2400" b="1" dirty="0" err="1">
                <a:effectLst/>
                <a:ea typeface="Calibri" panose="020F0502020204030204" pitchFamily="34" charset="0"/>
              </a:rPr>
              <a:t>cao</a:t>
            </a:r>
            <a:r>
              <a:rPr lang="en-US" sz="2400" b="1" dirty="0">
                <a:ea typeface="Calibri" panose="020F0502020204030204" pitchFamily="34" charset="0"/>
              </a:rPr>
              <a:t> </a:t>
            </a:r>
            <a:r>
              <a:rPr lang="en-US" sz="2400" b="1" dirty="0" err="1">
                <a:effectLst/>
                <a:ea typeface="Calibri" panose="020F0502020204030204" pitchFamily="34" charset="0"/>
              </a:rPr>
              <a:t>hiệu</a:t>
            </a:r>
            <a:r>
              <a:rPr lang="en-US" sz="2400" b="1" dirty="0">
                <a:effectLst/>
                <a:ea typeface="Calibri" panose="020F0502020204030204" pitchFamily="34" charset="0"/>
              </a:rPr>
              <a:t> </a:t>
            </a:r>
            <a:r>
              <a:rPr lang="en-US" sz="2400" b="1" dirty="0" err="1">
                <a:effectLst/>
                <a:ea typeface="Calibri" panose="020F0502020204030204" pitchFamily="34" charset="0"/>
              </a:rPr>
              <a:t>suất</a:t>
            </a:r>
            <a:r>
              <a:rPr lang="en-US" sz="2400" b="1" dirty="0">
                <a:effectLst/>
                <a:ea typeface="Calibri" panose="020F0502020204030204" pitchFamily="34" charset="0"/>
              </a:rPr>
              <a:t> </a:t>
            </a:r>
            <a:r>
              <a:rPr lang="en-US" sz="2400" b="1" dirty="0" err="1">
                <a:effectLst/>
                <a:ea typeface="Calibri" panose="020F0502020204030204" pitchFamily="34" charset="0"/>
              </a:rPr>
              <a:t>đường</a:t>
            </a:r>
            <a:r>
              <a:rPr lang="en-US" sz="2400" b="1" dirty="0">
                <a:effectLst/>
                <a:ea typeface="Calibri" panose="020F0502020204030204" pitchFamily="34" charset="0"/>
              </a:rPr>
              <a:t> </a:t>
            </a:r>
            <a:r>
              <a:rPr lang="en-US" sz="2400" b="1" dirty="0" err="1">
                <a:effectLst/>
                <a:ea typeface="Calibri" panose="020F0502020204030204" pitchFamily="34" charset="0"/>
              </a:rPr>
              <a:t>hóa</a:t>
            </a:r>
            <a:r>
              <a:rPr lang="en-US" sz="2400" b="1" dirty="0">
                <a:effectLst/>
                <a:ea typeface="Calibri" panose="020F0502020204030204" pitchFamily="34" charset="0"/>
              </a:rPr>
              <a:t> </a:t>
            </a:r>
            <a:endParaRPr lang="en-US" sz="2400" dirty="0">
              <a:effectLst/>
              <a:ea typeface="Calibri" panose="020F0502020204030204" pitchFamily="34" charset="0"/>
              <a:cs typeface="Times New Roman" panose="02020603050405020304" pitchFamily="18" charset="0"/>
            </a:endParaRPr>
          </a:p>
          <a:p>
            <a:pPr marL="0" indent="0">
              <a:buNone/>
            </a:pPr>
            <a:endParaRPr lang="en-US" dirty="0"/>
          </a:p>
        </p:txBody>
      </p:sp>
      <p:sp>
        <p:nvSpPr>
          <p:cNvPr id="5" name="TextBox 4">
            <a:extLst>
              <a:ext uri="{FF2B5EF4-FFF2-40B4-BE49-F238E27FC236}">
                <a16:creationId xmlns:a16="http://schemas.microsoft.com/office/drawing/2014/main" id="{A0AB8510-9D8F-4470-A482-4CDD00FB32C3}"/>
              </a:ext>
            </a:extLst>
          </p:cNvPr>
          <p:cNvSpPr txBox="1"/>
          <p:nvPr/>
        </p:nvSpPr>
        <p:spPr>
          <a:xfrm>
            <a:off x="488950" y="2341701"/>
            <a:ext cx="7382289" cy="3170099"/>
          </a:xfrm>
          <a:prstGeom prst="rect">
            <a:avLst/>
          </a:prstGeom>
          <a:noFill/>
        </p:spPr>
        <p:txBody>
          <a:bodyPr wrap="square" rtlCol="0">
            <a:spAutoFit/>
          </a:bodyPr>
          <a:lstStyle/>
          <a:p>
            <a:r>
              <a:rPr lang="en-US" sz="2500" dirty="0">
                <a:cs typeface="Times New Roman" panose="02020603050405020304" pitchFamily="18" charset="0"/>
              </a:rPr>
              <a:t>- </a:t>
            </a:r>
            <a:r>
              <a:rPr lang="en-US" sz="2500" dirty="0" err="1">
                <a:cs typeface="Times New Roman" panose="02020603050405020304" pitchFamily="18" charset="0"/>
              </a:rPr>
              <a:t>Thực</a:t>
            </a:r>
            <a:r>
              <a:rPr lang="en-US" sz="2500" dirty="0">
                <a:cs typeface="Times New Roman" panose="02020603050405020304" pitchFamily="18" charset="0"/>
              </a:rPr>
              <a:t> </a:t>
            </a:r>
            <a:r>
              <a:rPr lang="en-US" sz="2500" dirty="0" err="1">
                <a:cs typeface="Times New Roman" panose="02020603050405020304" pitchFamily="18" charset="0"/>
              </a:rPr>
              <a:t>tế</a:t>
            </a:r>
            <a:r>
              <a:rPr lang="en-US" sz="2500" dirty="0">
                <a:cs typeface="Times New Roman" panose="02020603050405020304" pitchFamily="18" charset="0"/>
              </a:rPr>
              <a:t> </a:t>
            </a:r>
            <a:r>
              <a:rPr lang="en-US" sz="2500" dirty="0" err="1">
                <a:cs typeface="Times New Roman" panose="02020603050405020304" pitchFamily="18" charset="0"/>
              </a:rPr>
              <a:t>nâng</a:t>
            </a:r>
            <a:r>
              <a:rPr lang="en-US" sz="2500" dirty="0">
                <a:cs typeface="Times New Roman" panose="02020603050405020304" pitchFamily="18" charset="0"/>
              </a:rPr>
              <a:t> </a:t>
            </a:r>
            <a:r>
              <a:rPr lang="en-US" sz="2500" dirty="0" err="1">
                <a:cs typeface="Times New Roman" panose="02020603050405020304" pitchFamily="18" charset="0"/>
              </a:rPr>
              <a:t>cao</a:t>
            </a:r>
            <a:r>
              <a:rPr lang="en-US" sz="2500" dirty="0">
                <a:cs typeface="Times New Roman" panose="02020603050405020304" pitchFamily="18" charset="0"/>
              </a:rPr>
              <a:t> </a:t>
            </a:r>
            <a:r>
              <a:rPr lang="en-US" sz="2500" dirty="0" err="1">
                <a:cs typeface="Times New Roman" panose="02020603050405020304" pitchFamily="18" charset="0"/>
              </a:rPr>
              <a:t>hiêu</a:t>
            </a:r>
            <a:r>
              <a:rPr lang="en-US" sz="2500" dirty="0">
                <a:cs typeface="Times New Roman" panose="02020603050405020304" pitchFamily="18" charset="0"/>
              </a:rPr>
              <a:t> </a:t>
            </a:r>
            <a:r>
              <a:rPr lang="en-US" sz="2500" dirty="0" err="1">
                <a:cs typeface="Times New Roman" panose="02020603050405020304" pitchFamily="18" charset="0"/>
              </a:rPr>
              <a:t>quả</a:t>
            </a:r>
            <a:r>
              <a:rPr lang="en-US" sz="2500" dirty="0">
                <a:cs typeface="Times New Roman" panose="02020603050405020304" pitchFamily="18" charset="0"/>
              </a:rPr>
              <a:t> </a:t>
            </a:r>
            <a:r>
              <a:rPr lang="en-US" sz="2500" dirty="0" err="1">
                <a:cs typeface="Times New Roman" panose="02020603050405020304" pitchFamily="18" charset="0"/>
              </a:rPr>
              <a:t>phân</a:t>
            </a:r>
            <a:r>
              <a:rPr lang="en-US" sz="2500" dirty="0">
                <a:cs typeface="Times New Roman" panose="02020603050405020304" pitchFamily="18" charset="0"/>
              </a:rPr>
              <a:t> </a:t>
            </a:r>
            <a:r>
              <a:rPr lang="en-US" sz="2500" dirty="0" err="1">
                <a:cs typeface="Times New Roman" panose="02020603050405020304" pitchFamily="18" charset="0"/>
              </a:rPr>
              <a:t>cắt</a:t>
            </a:r>
            <a:r>
              <a:rPr lang="en-US" sz="2500" dirty="0">
                <a:cs typeface="Times New Roman" panose="02020603050405020304" pitchFamily="18" charset="0"/>
              </a:rPr>
              <a:t> </a:t>
            </a:r>
            <a:r>
              <a:rPr lang="en-US" sz="2500" dirty="0" err="1">
                <a:cs typeface="Times New Roman" panose="02020603050405020304" pitchFamily="18" charset="0"/>
              </a:rPr>
              <a:t>cơ</a:t>
            </a:r>
            <a:r>
              <a:rPr lang="en-US" sz="2500" dirty="0">
                <a:cs typeface="Times New Roman" panose="02020603050405020304" pitchFamily="18" charset="0"/>
              </a:rPr>
              <a:t> </a:t>
            </a:r>
            <a:r>
              <a:rPr lang="en-US" sz="2500" dirty="0" err="1">
                <a:cs typeface="Times New Roman" panose="02020603050405020304" pitchFamily="18" charset="0"/>
              </a:rPr>
              <a:t>chất</a:t>
            </a:r>
            <a:r>
              <a:rPr lang="en-US" sz="2500" dirty="0">
                <a:cs typeface="Times New Roman" panose="02020603050405020304" pitchFamily="18" charset="0"/>
              </a:rPr>
              <a:t> </a:t>
            </a:r>
            <a:r>
              <a:rPr lang="en-US" sz="2500" dirty="0" err="1">
                <a:cs typeface="Times New Roman" panose="02020603050405020304" pitchFamily="18" charset="0"/>
              </a:rPr>
              <a:t>của</a:t>
            </a:r>
            <a:r>
              <a:rPr lang="en-US" sz="2500" dirty="0">
                <a:cs typeface="Times New Roman" panose="02020603050405020304" pitchFamily="18" charset="0"/>
              </a:rPr>
              <a:t> </a:t>
            </a:r>
            <a:r>
              <a:rPr lang="en-US" sz="2500" dirty="0" err="1">
                <a:cs typeface="Times New Roman" panose="02020603050405020304" pitchFamily="18" charset="0"/>
              </a:rPr>
              <a:t>Enzim</a:t>
            </a:r>
            <a:r>
              <a:rPr lang="en-US" sz="2500" dirty="0">
                <a:cs typeface="Times New Roman" panose="02020603050405020304" pitchFamily="18" charset="0"/>
              </a:rPr>
              <a:t> </a:t>
            </a:r>
            <a:r>
              <a:rPr lang="en-US" sz="2500" dirty="0" err="1">
                <a:cs typeface="Times New Roman" panose="02020603050405020304" pitchFamily="18" charset="0"/>
              </a:rPr>
              <a:t>với</a:t>
            </a:r>
            <a:r>
              <a:rPr lang="en-US" sz="2500" dirty="0">
                <a:cs typeface="Times New Roman" panose="02020603050405020304" pitchFamily="18" charset="0"/>
              </a:rPr>
              <a:t> </a:t>
            </a:r>
            <a:r>
              <a:rPr lang="en-US" sz="2500" dirty="0" err="1">
                <a:cs typeface="Times New Roman" panose="02020603050405020304" pitchFamily="18" charset="0"/>
              </a:rPr>
              <a:t>biện</a:t>
            </a:r>
            <a:r>
              <a:rPr lang="en-US" sz="2500" dirty="0">
                <a:cs typeface="Times New Roman" panose="02020603050405020304" pitchFamily="18" charset="0"/>
              </a:rPr>
              <a:t> </a:t>
            </a:r>
            <a:r>
              <a:rPr lang="en-US" sz="2500" dirty="0" err="1">
                <a:cs typeface="Times New Roman" panose="02020603050405020304" pitchFamily="18" charset="0"/>
              </a:rPr>
              <a:t>pháp</a:t>
            </a:r>
            <a:r>
              <a:rPr lang="en-US" sz="2500" dirty="0">
                <a:cs typeface="Times New Roman" panose="02020603050405020304" pitchFamily="18" charset="0"/>
              </a:rPr>
              <a:t> </a:t>
            </a:r>
            <a:r>
              <a:rPr lang="en-US" sz="2500" dirty="0" err="1">
                <a:cs typeface="Times New Roman" panose="02020603050405020304" pitchFamily="18" charset="0"/>
              </a:rPr>
              <a:t>sau</a:t>
            </a:r>
            <a:r>
              <a:rPr lang="en-US" sz="2500" dirty="0">
                <a:cs typeface="Times New Roman" panose="02020603050405020304" pitchFamily="18" charset="0"/>
              </a:rPr>
              <a:t>:</a:t>
            </a:r>
          </a:p>
          <a:p>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Xử</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lý</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nước</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trước</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khi</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đưa</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vào</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quá</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trình</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nấu</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hạ</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độ</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kiềm</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bằng</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cách</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bổ</a:t>
            </a:r>
            <a:r>
              <a:rPr lang="en-US" sz="2500" dirty="0">
                <a:effectLst/>
                <a:ea typeface="Times New Roman" panose="02020603050405020304" pitchFamily="18" charset="0"/>
                <a:cs typeface="Times New Roman" panose="02020603050405020304" pitchFamily="18" charset="0"/>
              </a:rPr>
              <a:t> sung CaCl</a:t>
            </a:r>
            <a:r>
              <a:rPr lang="en-US" sz="2500" baseline="-25000" dirty="0">
                <a:effectLst/>
                <a:ea typeface="Times New Roman" panose="02020603050405020304" pitchFamily="18" charset="0"/>
                <a:cs typeface="Times New Roman" panose="02020603050405020304" pitchFamily="18" charset="0"/>
              </a:rPr>
              <a:t>2.</a:t>
            </a:r>
            <a:endParaRPr lang="en-US" sz="2500" dirty="0">
              <a:effectLst/>
              <a:ea typeface="Times New Roman" panose="02020603050405020304" pitchFamily="18" charset="0"/>
              <a:cs typeface="Times New Roman" panose="02020603050405020304" pitchFamily="18" charset="0"/>
            </a:endParaRPr>
          </a:p>
          <a:p>
            <a:pPr marR="0" lvl="0" algn="just">
              <a:spcBef>
                <a:spcPts val="0"/>
              </a:spcBef>
              <a:spcAft>
                <a:spcPts val="0"/>
              </a:spcAft>
              <a:tabLst>
                <a:tab pos="1019175" algn="l"/>
              </a:tabLst>
            </a:pP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Hạ</a:t>
            </a:r>
            <a:r>
              <a:rPr lang="en-US" sz="2500" dirty="0">
                <a:effectLst/>
                <a:ea typeface="Times New Roman" panose="02020603050405020304" pitchFamily="18" charset="0"/>
                <a:cs typeface="Times New Roman" panose="02020603050405020304" pitchFamily="18" charset="0"/>
              </a:rPr>
              <a:t> pH </a:t>
            </a:r>
            <a:r>
              <a:rPr lang="en-US" sz="2500" dirty="0" err="1">
                <a:effectLst/>
                <a:ea typeface="Times New Roman" panose="02020603050405020304" pitchFamily="18" charset="0"/>
                <a:cs typeface="Times New Roman" panose="02020603050405020304" pitchFamily="18" charset="0"/>
              </a:rPr>
              <a:t>của</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dịch</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đường</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hóa</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bằng</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cách</a:t>
            </a:r>
            <a:r>
              <a:rPr lang="en-US" sz="2500" dirty="0">
                <a:effectLst/>
                <a:ea typeface="Times New Roman" panose="02020603050405020304" pitchFamily="18" charset="0"/>
                <a:cs typeface="Times New Roman" panose="02020603050405020304" pitchFamily="18" charset="0"/>
              </a:rPr>
              <a:t> </a:t>
            </a:r>
            <a:r>
              <a:rPr lang="en-US" sz="2500" dirty="0" err="1">
                <a:effectLst/>
                <a:ea typeface="Times New Roman" panose="02020603050405020304" pitchFamily="18" charset="0"/>
                <a:cs typeface="Times New Roman" panose="02020603050405020304" pitchFamily="18" charset="0"/>
              </a:rPr>
              <a:t>bổ</a:t>
            </a:r>
            <a:r>
              <a:rPr lang="en-US" sz="2500" dirty="0">
                <a:effectLst/>
                <a:ea typeface="Times New Roman" panose="02020603050405020304" pitchFamily="18" charset="0"/>
                <a:cs typeface="Times New Roman" panose="02020603050405020304" pitchFamily="18" charset="0"/>
              </a:rPr>
              <a:t> sung </a:t>
            </a:r>
            <a:r>
              <a:rPr lang="en-US" sz="2500" dirty="0" err="1">
                <a:effectLst/>
                <a:ea typeface="Times New Roman" panose="02020603050405020304" pitchFamily="18" charset="0"/>
                <a:cs typeface="Times New Roman" panose="02020603050405020304" pitchFamily="18" charset="0"/>
              </a:rPr>
              <a:t>axit</a:t>
            </a:r>
            <a:r>
              <a:rPr lang="en-US" sz="2500" dirty="0">
                <a:effectLst/>
                <a:ea typeface="Times New Roman" panose="02020603050405020304" pitchFamily="18" charset="0"/>
                <a:cs typeface="Times New Roman" panose="02020603050405020304" pitchFamily="18" charset="0"/>
              </a:rPr>
              <a:t> lactic, H</a:t>
            </a:r>
            <a:r>
              <a:rPr lang="en-US" sz="2500" baseline="-25000" dirty="0">
                <a:effectLst/>
                <a:ea typeface="Times New Roman" panose="02020603050405020304" pitchFamily="18" charset="0"/>
                <a:cs typeface="Times New Roman" panose="02020603050405020304" pitchFamily="18" charset="0"/>
              </a:rPr>
              <a:t>3</a:t>
            </a:r>
            <a:r>
              <a:rPr lang="en-US" sz="2500" dirty="0">
                <a:effectLst/>
                <a:ea typeface="Times New Roman" panose="02020603050405020304" pitchFamily="18" charset="0"/>
                <a:cs typeface="Times New Roman" panose="02020603050405020304" pitchFamily="18" charset="0"/>
              </a:rPr>
              <a:t>PO</a:t>
            </a:r>
            <a:r>
              <a:rPr lang="en-US" sz="2500" baseline="-25000" dirty="0">
                <a:effectLst/>
                <a:ea typeface="Times New Roman" panose="02020603050405020304" pitchFamily="18" charset="0"/>
                <a:cs typeface="Times New Roman" panose="02020603050405020304" pitchFamily="18" charset="0"/>
              </a:rPr>
              <a:t>4 .</a:t>
            </a:r>
            <a:endParaRPr lang="en-US" sz="2500" dirty="0">
              <a:effectLst/>
              <a:ea typeface="Times New Roman" panose="02020603050405020304" pitchFamily="18" charset="0"/>
              <a:cs typeface="Times New Roman" panose="02020603050405020304" pitchFamily="18" charset="0"/>
            </a:endParaRPr>
          </a:p>
          <a:p>
            <a:endParaRPr lang="en-US" sz="2500" dirty="0">
              <a:cs typeface="Times New Roman" panose="02020603050405020304" pitchFamily="18" charset="0"/>
            </a:endParaRPr>
          </a:p>
          <a:p>
            <a:pPr marL="342900" indent="-342900">
              <a:buFontTx/>
              <a:buChar char="-"/>
            </a:pPr>
            <a:endParaRPr lang="en-US" sz="2500" dirty="0"/>
          </a:p>
        </p:txBody>
      </p:sp>
      <p:sp>
        <p:nvSpPr>
          <p:cNvPr id="8" name="Title 1">
            <a:extLst>
              <a:ext uri="{FF2B5EF4-FFF2-40B4-BE49-F238E27FC236}">
                <a16:creationId xmlns:a16="http://schemas.microsoft.com/office/drawing/2014/main" id="{C6C0F167-8ED2-4C0E-B72F-772C826F74F5}"/>
              </a:ext>
            </a:extLst>
          </p:cNvPr>
          <p:cNvSpPr>
            <a:spLocks noGrp="1"/>
          </p:cNvSpPr>
          <p:nvPr>
            <p:ph type="title"/>
          </p:nvPr>
        </p:nvSpPr>
        <p:spPr>
          <a:xfrm>
            <a:off x="488950" y="-87315"/>
            <a:ext cx="8026400" cy="1325563"/>
          </a:xfrm>
        </p:spPr>
        <p:txBody>
          <a:bodyPr>
            <a:normAutofit/>
          </a:bodyPr>
          <a:lstStyle/>
          <a:p>
            <a:r>
              <a:rPr lang="en-US" sz="3000" b="1" dirty="0">
                <a:effectLst/>
                <a:latin typeface="+mn-lt"/>
                <a:ea typeface="Segoe UI Emoji" panose="020B0502040204020203" pitchFamily="34" charset="0"/>
                <a:cs typeface="Times New Roman" panose="02020603050405020304" pitchFamily="18" charset="0"/>
              </a:rPr>
              <a:t>QUÁ TRÌNH ĐƯỜNG HÓA </a:t>
            </a:r>
            <a:endParaRPr lang="en-US" sz="3000" dirty="0">
              <a:latin typeface="+mn-lt"/>
              <a:cs typeface="Times New Roman" panose="02020603050405020304" pitchFamily="18" charset="0"/>
            </a:endParaRPr>
          </a:p>
        </p:txBody>
      </p:sp>
      <p:sp>
        <p:nvSpPr>
          <p:cNvPr id="6" name="Chỗ dành sẵn cho Số hiệu Bản chiếu 5">
            <a:extLst>
              <a:ext uri="{FF2B5EF4-FFF2-40B4-BE49-F238E27FC236}">
                <a16:creationId xmlns:a16="http://schemas.microsoft.com/office/drawing/2014/main" id="{D9C9E4D3-3426-49F1-BF1E-1FE18B7A4937}"/>
              </a:ext>
            </a:extLst>
          </p:cNvPr>
          <p:cNvSpPr>
            <a:spLocks noGrp="1"/>
          </p:cNvSpPr>
          <p:nvPr>
            <p:ph type="sldNum" sz="quarter" idx="12"/>
          </p:nvPr>
        </p:nvSpPr>
        <p:spPr/>
        <p:txBody>
          <a:bodyPr/>
          <a:lstStyle/>
          <a:p>
            <a:fld id="{A02EBBDA-6239-48A4-BF42-145536EAE284}" type="slidenum">
              <a:rPr lang="en-US" smtClean="0"/>
              <a:t>18</a:t>
            </a:fld>
            <a:endParaRPr lang="en-US"/>
          </a:p>
        </p:txBody>
      </p:sp>
      <p:pic>
        <p:nvPicPr>
          <p:cNvPr id="2" name="Picture 1">
            <a:extLst>
              <a:ext uri="{FF2B5EF4-FFF2-40B4-BE49-F238E27FC236}">
                <a16:creationId xmlns:a16="http://schemas.microsoft.com/office/drawing/2014/main" id="{BE981D0C-E988-438B-AFC1-53B497D5C83D}"/>
              </a:ext>
            </a:extLst>
          </p:cNvPr>
          <p:cNvPicPr>
            <a:picLocks noChangeAspect="1"/>
          </p:cNvPicPr>
          <p:nvPr/>
        </p:nvPicPr>
        <p:blipFill rotWithShape="1">
          <a:blip r:embed="rId2"/>
          <a:srcRect b="13280"/>
          <a:stretch/>
        </p:blipFill>
        <p:spPr>
          <a:xfrm>
            <a:off x="2884832" y="4373217"/>
            <a:ext cx="5730579" cy="2484783"/>
          </a:xfrm>
          <a:prstGeom prst="rect">
            <a:avLst/>
          </a:prstGeom>
        </p:spPr>
      </p:pic>
    </p:spTree>
    <p:extLst>
      <p:ext uri="{BB962C8B-B14F-4D97-AF65-F5344CB8AC3E}">
        <p14:creationId xmlns:p14="http://schemas.microsoft.com/office/powerpoint/2010/main" val="2853040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mn-lt"/>
                <a:cs typeface="Times New Roman" panose="02020603050405020304" pitchFamily="18" charset="0"/>
              </a:rPr>
              <a:t>SƠ ĐỒ P&amp;ID</a:t>
            </a:r>
          </a:p>
        </p:txBody>
      </p:sp>
      <p:pic>
        <p:nvPicPr>
          <p:cNvPr id="3" name="Picture 2">
            <a:extLst>
              <a:ext uri="{FF2B5EF4-FFF2-40B4-BE49-F238E27FC236}">
                <a16:creationId xmlns:a16="http://schemas.microsoft.com/office/drawing/2014/main" id="{7C865CED-064E-4C92-BE31-D814D71DED77}"/>
              </a:ext>
            </a:extLst>
          </p:cNvPr>
          <p:cNvPicPr>
            <a:picLocks noChangeAspect="1"/>
          </p:cNvPicPr>
          <p:nvPr/>
        </p:nvPicPr>
        <p:blipFill>
          <a:blip r:embed="rId2"/>
          <a:stretch>
            <a:fillRect/>
          </a:stretch>
        </p:blipFill>
        <p:spPr>
          <a:xfrm>
            <a:off x="488950" y="1204551"/>
            <a:ext cx="8315478" cy="5653449"/>
          </a:xfrm>
          <a:prstGeom prst="rect">
            <a:avLst/>
          </a:prstGeom>
        </p:spPr>
      </p:pic>
      <p:sp>
        <p:nvSpPr>
          <p:cNvPr id="6" name="Chỗ dành sẵn cho Số hiệu Bản chiếu 5">
            <a:extLst>
              <a:ext uri="{FF2B5EF4-FFF2-40B4-BE49-F238E27FC236}">
                <a16:creationId xmlns:a16="http://schemas.microsoft.com/office/drawing/2014/main" id="{65A8033C-D16C-426D-93EE-1205023E60EA}"/>
              </a:ext>
            </a:extLst>
          </p:cNvPr>
          <p:cNvSpPr>
            <a:spLocks noGrp="1"/>
          </p:cNvSpPr>
          <p:nvPr>
            <p:ph type="sldNum" sz="quarter" idx="12"/>
          </p:nvPr>
        </p:nvSpPr>
        <p:spPr/>
        <p:txBody>
          <a:bodyPr/>
          <a:lstStyle/>
          <a:p>
            <a:fld id="{A02EBBDA-6239-48A4-BF42-145536EAE284}" type="slidenum">
              <a:rPr lang="en-US" smtClean="0"/>
              <a:t>19</a:t>
            </a:fld>
            <a:endParaRPr lang="en-US"/>
          </a:p>
        </p:txBody>
      </p:sp>
    </p:spTree>
    <p:extLst>
      <p:ext uri="{BB962C8B-B14F-4D97-AF65-F5344CB8AC3E}">
        <p14:creationId xmlns:p14="http://schemas.microsoft.com/office/powerpoint/2010/main" val="2759705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MỤC LỤC</a:t>
            </a:r>
          </a:p>
        </p:txBody>
      </p:sp>
      <p:sp>
        <p:nvSpPr>
          <p:cNvPr id="3" name="Content Placeholder 2"/>
          <p:cNvSpPr>
            <a:spLocks noGrp="1"/>
          </p:cNvSpPr>
          <p:nvPr>
            <p:ph idx="1"/>
          </p:nvPr>
        </p:nvSpPr>
        <p:spPr/>
        <p:txBody>
          <a:bodyPr>
            <a:normAutofit fontScale="77500" lnSpcReduction="20000"/>
          </a:bodyPr>
          <a:lstStyle/>
          <a:p>
            <a:pPr marL="0" indent="0">
              <a:buNone/>
            </a:pPr>
            <a:r>
              <a:rPr lang="en-US" sz="3200" b="1" dirty="0">
                <a:cs typeface="Times New Roman" panose="02020603050405020304" pitchFamily="18" charset="0"/>
              </a:rPr>
              <a:t> </a:t>
            </a:r>
          </a:p>
          <a:p>
            <a:pPr marL="0" indent="0">
              <a:buNone/>
            </a:pPr>
            <a:r>
              <a:rPr lang="en-US" sz="3200" b="1" dirty="0">
                <a:cs typeface="Times New Roman" panose="02020603050405020304" pitchFamily="18" charset="0"/>
              </a:rPr>
              <a:t>I. CÔNG NGHỆ</a:t>
            </a:r>
          </a:p>
          <a:p>
            <a:r>
              <a:rPr lang="en-US" sz="3200" dirty="0" err="1">
                <a:cs typeface="Times New Roman" panose="02020603050405020304" pitchFamily="18" charset="0"/>
              </a:rPr>
              <a:t>Tổng</a:t>
            </a:r>
            <a:r>
              <a:rPr lang="en-US" sz="3200" dirty="0">
                <a:cs typeface="Times New Roman" panose="02020603050405020304" pitchFamily="18" charset="0"/>
              </a:rPr>
              <a:t> </a:t>
            </a:r>
            <a:r>
              <a:rPr lang="en-US" sz="3200" dirty="0" err="1">
                <a:cs typeface="Times New Roman" panose="02020603050405020304" pitchFamily="18" charset="0"/>
              </a:rPr>
              <a:t>quan</a:t>
            </a:r>
            <a:r>
              <a:rPr lang="en-US" sz="3200" dirty="0">
                <a:cs typeface="Times New Roman" panose="02020603050405020304" pitchFamily="18" charset="0"/>
              </a:rPr>
              <a:t> </a:t>
            </a:r>
            <a:r>
              <a:rPr lang="en-US" sz="3200" dirty="0" err="1">
                <a:cs typeface="Times New Roman" panose="02020603050405020304" pitchFamily="18" charset="0"/>
              </a:rPr>
              <a:t>quy</a:t>
            </a:r>
            <a:r>
              <a:rPr lang="en-US" sz="3200" dirty="0">
                <a:cs typeface="Times New Roman" panose="02020603050405020304" pitchFamily="18" charset="0"/>
              </a:rPr>
              <a:t> </a:t>
            </a:r>
            <a:r>
              <a:rPr lang="en-US" sz="3200" dirty="0" err="1">
                <a:cs typeface="Times New Roman" panose="02020603050405020304" pitchFamily="18" charset="0"/>
              </a:rPr>
              <a:t>trình</a:t>
            </a:r>
            <a:r>
              <a:rPr lang="en-US" sz="3200" dirty="0">
                <a:cs typeface="Times New Roman" panose="02020603050405020304" pitchFamily="18" charset="0"/>
              </a:rPr>
              <a:t> </a:t>
            </a:r>
            <a:r>
              <a:rPr lang="en-US" sz="3200" dirty="0" err="1">
                <a:cs typeface="Times New Roman" panose="02020603050405020304" pitchFamily="18" charset="0"/>
              </a:rPr>
              <a:t>sản</a:t>
            </a:r>
            <a:r>
              <a:rPr lang="en-US" sz="3200" dirty="0">
                <a:cs typeface="Times New Roman" panose="02020603050405020304" pitchFamily="18" charset="0"/>
              </a:rPr>
              <a:t> </a:t>
            </a:r>
            <a:r>
              <a:rPr lang="en-US" sz="3200" dirty="0" err="1">
                <a:cs typeface="Times New Roman" panose="02020603050405020304" pitchFamily="18" charset="0"/>
              </a:rPr>
              <a:t>xuất</a:t>
            </a:r>
            <a:r>
              <a:rPr lang="en-US" sz="3200" dirty="0">
                <a:cs typeface="Times New Roman" panose="02020603050405020304" pitchFamily="18" charset="0"/>
              </a:rPr>
              <a:t> beer </a:t>
            </a:r>
            <a:r>
              <a:rPr lang="en-US" sz="3200" dirty="0" err="1">
                <a:cs typeface="Times New Roman" panose="02020603050405020304" pitchFamily="18" charset="0"/>
              </a:rPr>
              <a:t>tại</a:t>
            </a:r>
            <a:r>
              <a:rPr lang="en-US" sz="3200" dirty="0">
                <a:cs typeface="Times New Roman" panose="02020603050405020304" pitchFamily="18" charset="0"/>
              </a:rPr>
              <a:t> </a:t>
            </a:r>
            <a:r>
              <a:rPr lang="en-US" sz="3200" dirty="0" err="1">
                <a:cs typeface="Times New Roman" panose="02020603050405020304" pitchFamily="18" charset="0"/>
              </a:rPr>
              <a:t>Sabeco</a:t>
            </a:r>
            <a:endParaRPr lang="en-US" sz="3200" dirty="0">
              <a:cs typeface="Times New Roman" panose="02020603050405020304" pitchFamily="18" charset="0"/>
            </a:endParaRPr>
          </a:p>
          <a:p>
            <a:pPr lvl="1">
              <a:buFont typeface="Courier New" panose="02070309020205020404" pitchFamily="49" charset="0"/>
              <a:buChar char="o"/>
            </a:pPr>
            <a:r>
              <a:rPr lang="en-US" sz="2900" dirty="0" err="1">
                <a:cs typeface="Times New Roman" panose="02020603050405020304" pitchFamily="18" charset="0"/>
              </a:rPr>
              <a:t>Nguyên</a:t>
            </a:r>
            <a:r>
              <a:rPr lang="en-US" sz="2900" dirty="0">
                <a:cs typeface="Times New Roman" panose="02020603050405020304" pitchFamily="18" charset="0"/>
              </a:rPr>
              <a:t> </a:t>
            </a:r>
            <a:r>
              <a:rPr lang="en-US" sz="2900" dirty="0" err="1">
                <a:cs typeface="Times New Roman" panose="02020603050405020304" pitchFamily="18" charset="0"/>
              </a:rPr>
              <a:t>liệu</a:t>
            </a:r>
            <a:r>
              <a:rPr lang="en-US" sz="2900" dirty="0">
                <a:cs typeface="Times New Roman" panose="02020603050405020304" pitchFamily="18" charset="0"/>
              </a:rPr>
              <a:t> </a:t>
            </a:r>
            <a:r>
              <a:rPr lang="en-US" sz="2900" dirty="0" err="1">
                <a:cs typeface="Times New Roman" panose="02020603050405020304" pitchFamily="18" charset="0"/>
              </a:rPr>
              <a:t>chính</a:t>
            </a:r>
            <a:endParaRPr lang="en-US" sz="2900" dirty="0">
              <a:cs typeface="Times New Roman" panose="02020603050405020304" pitchFamily="18" charset="0"/>
            </a:endParaRPr>
          </a:p>
          <a:p>
            <a:pPr lvl="1">
              <a:buFont typeface="Courier New" panose="02070309020205020404" pitchFamily="49" charset="0"/>
              <a:buChar char="o"/>
            </a:pPr>
            <a:r>
              <a:rPr lang="en-US" sz="2900" dirty="0" err="1">
                <a:cs typeface="Times New Roman" panose="02020603050405020304" pitchFamily="18" charset="0"/>
              </a:rPr>
              <a:t>Quy</a:t>
            </a:r>
            <a:r>
              <a:rPr lang="en-US" sz="2900" dirty="0">
                <a:cs typeface="Times New Roman" panose="02020603050405020304" pitchFamily="18" charset="0"/>
              </a:rPr>
              <a:t> </a:t>
            </a:r>
            <a:r>
              <a:rPr lang="en-US" sz="2900" dirty="0" err="1">
                <a:cs typeface="Times New Roman" panose="02020603050405020304" pitchFamily="18" charset="0"/>
              </a:rPr>
              <a:t>trình</a:t>
            </a:r>
            <a:r>
              <a:rPr lang="en-US" sz="2900" dirty="0">
                <a:cs typeface="Times New Roman" panose="02020603050405020304" pitchFamily="18" charset="0"/>
              </a:rPr>
              <a:t> </a:t>
            </a:r>
            <a:r>
              <a:rPr lang="en-US" sz="2900" dirty="0" err="1">
                <a:cs typeface="Times New Roman" panose="02020603050405020304" pitchFamily="18" charset="0"/>
              </a:rPr>
              <a:t>tổng</a:t>
            </a:r>
            <a:r>
              <a:rPr lang="en-US" sz="2900" dirty="0">
                <a:cs typeface="Times New Roman" panose="02020603050405020304" pitchFamily="18" charset="0"/>
              </a:rPr>
              <a:t> </a:t>
            </a:r>
            <a:r>
              <a:rPr lang="en-US" sz="2900" dirty="0" err="1">
                <a:cs typeface="Times New Roman" panose="02020603050405020304" pitchFamily="18" charset="0"/>
              </a:rPr>
              <a:t>quan</a:t>
            </a:r>
            <a:endParaRPr lang="en-US" sz="2900" dirty="0">
              <a:cs typeface="Times New Roman" panose="02020603050405020304" pitchFamily="18" charset="0"/>
            </a:endParaRPr>
          </a:p>
          <a:p>
            <a:pPr marL="342900" lvl="1" indent="0">
              <a:buNone/>
            </a:pPr>
            <a:endParaRPr lang="en-US" sz="3200" dirty="0">
              <a:cs typeface="Times New Roman" panose="02020603050405020304" pitchFamily="18" charset="0"/>
            </a:endParaRPr>
          </a:p>
          <a:p>
            <a:r>
              <a:rPr lang="en-US" sz="3200" dirty="0" err="1">
                <a:cs typeface="Times New Roman" panose="02020603050405020304" pitchFamily="18" charset="0"/>
              </a:rPr>
              <a:t>Quy</a:t>
            </a:r>
            <a:r>
              <a:rPr lang="en-US" sz="3200" dirty="0">
                <a:cs typeface="Times New Roman" panose="02020603050405020304" pitchFamily="18" charset="0"/>
              </a:rPr>
              <a:t> </a:t>
            </a:r>
            <a:r>
              <a:rPr lang="en-US" sz="3200" dirty="0" err="1">
                <a:cs typeface="Times New Roman" panose="02020603050405020304" pitchFamily="18" charset="0"/>
              </a:rPr>
              <a:t>trình</a:t>
            </a:r>
            <a:r>
              <a:rPr lang="en-US" sz="3200" dirty="0">
                <a:cs typeface="Times New Roman" panose="02020603050405020304" pitchFamily="18" charset="0"/>
              </a:rPr>
              <a:t> </a:t>
            </a:r>
            <a:r>
              <a:rPr lang="en-US" sz="3200" dirty="0" err="1">
                <a:cs typeface="Times New Roman" panose="02020603050405020304" pitchFamily="18" charset="0"/>
              </a:rPr>
              <a:t>nấu</a:t>
            </a:r>
            <a:r>
              <a:rPr lang="en-US" sz="3200" dirty="0">
                <a:cs typeface="Times New Roman" panose="02020603050405020304" pitchFamily="18" charset="0"/>
              </a:rPr>
              <a:t> malt </a:t>
            </a:r>
            <a:r>
              <a:rPr lang="en-US" sz="3200" dirty="0" err="1">
                <a:cs typeface="Times New Roman" panose="02020603050405020304" pitchFamily="18" charset="0"/>
              </a:rPr>
              <a:t>trong</a:t>
            </a:r>
            <a:r>
              <a:rPr lang="en-US" sz="3200" dirty="0">
                <a:cs typeface="Times New Roman" panose="02020603050405020304" pitchFamily="18" charset="0"/>
              </a:rPr>
              <a:t> </a:t>
            </a:r>
            <a:r>
              <a:rPr lang="en-US" sz="3200" dirty="0" err="1">
                <a:cs typeface="Times New Roman" panose="02020603050405020304" pitchFamily="18" charset="0"/>
              </a:rPr>
              <a:t>công</a:t>
            </a:r>
            <a:r>
              <a:rPr lang="en-US" sz="3200" dirty="0">
                <a:cs typeface="Times New Roman" panose="02020603050405020304" pitchFamily="18" charset="0"/>
              </a:rPr>
              <a:t> </a:t>
            </a:r>
            <a:r>
              <a:rPr lang="en-US" sz="3200" dirty="0" err="1">
                <a:cs typeface="Times New Roman" panose="02020603050405020304" pitchFamily="18" charset="0"/>
              </a:rPr>
              <a:t>nghệ</a:t>
            </a:r>
            <a:r>
              <a:rPr lang="en-US" sz="3200" dirty="0">
                <a:cs typeface="Times New Roman" panose="02020603050405020304" pitchFamily="18" charset="0"/>
              </a:rPr>
              <a:t> </a:t>
            </a:r>
            <a:r>
              <a:rPr lang="en-US" sz="3200" dirty="0" err="1">
                <a:cs typeface="Times New Roman" panose="02020603050405020304" pitchFamily="18" charset="0"/>
              </a:rPr>
              <a:t>sản</a:t>
            </a:r>
            <a:r>
              <a:rPr lang="en-US" sz="3200" dirty="0">
                <a:cs typeface="Times New Roman" panose="02020603050405020304" pitchFamily="18" charset="0"/>
              </a:rPr>
              <a:t> </a:t>
            </a:r>
            <a:r>
              <a:rPr lang="en-US" sz="3200" dirty="0" err="1">
                <a:cs typeface="Times New Roman" panose="02020603050405020304" pitchFamily="18" charset="0"/>
              </a:rPr>
              <a:t>xuất</a:t>
            </a:r>
            <a:r>
              <a:rPr lang="en-US" sz="3200" dirty="0">
                <a:cs typeface="Times New Roman" panose="02020603050405020304" pitchFamily="18" charset="0"/>
              </a:rPr>
              <a:t> Beer: </a:t>
            </a:r>
          </a:p>
          <a:p>
            <a:pPr lvl="1">
              <a:buFont typeface="Courier New" panose="02070309020205020404" pitchFamily="49" charset="0"/>
              <a:buChar char="o"/>
            </a:pPr>
            <a:r>
              <a:rPr lang="en-US" sz="2900" dirty="0" err="1">
                <a:cs typeface="Times New Roman" panose="02020603050405020304" pitchFamily="18" charset="0"/>
              </a:rPr>
              <a:t>Hồ</a:t>
            </a:r>
            <a:r>
              <a:rPr lang="en-US" sz="2900" dirty="0">
                <a:cs typeface="Times New Roman" panose="02020603050405020304" pitchFamily="18" charset="0"/>
              </a:rPr>
              <a:t> </a:t>
            </a:r>
            <a:r>
              <a:rPr lang="en-US" sz="2900" dirty="0" err="1">
                <a:cs typeface="Times New Roman" panose="02020603050405020304" pitchFamily="18" charset="0"/>
              </a:rPr>
              <a:t>hóa</a:t>
            </a:r>
            <a:r>
              <a:rPr lang="en-US" sz="2900" dirty="0">
                <a:cs typeface="Times New Roman" panose="02020603050405020304" pitchFamily="18" charset="0"/>
              </a:rPr>
              <a:t>, </a:t>
            </a:r>
          </a:p>
          <a:p>
            <a:pPr lvl="1">
              <a:buFont typeface="Courier New" panose="02070309020205020404" pitchFamily="49" charset="0"/>
              <a:buChar char="o"/>
            </a:pPr>
            <a:r>
              <a:rPr lang="en-US" sz="2900" dirty="0" err="1">
                <a:cs typeface="Times New Roman" panose="02020603050405020304" pitchFamily="18" charset="0"/>
              </a:rPr>
              <a:t>Đường</a:t>
            </a:r>
            <a:r>
              <a:rPr lang="en-US" sz="2900" dirty="0">
                <a:cs typeface="Times New Roman" panose="02020603050405020304" pitchFamily="18" charset="0"/>
              </a:rPr>
              <a:t> </a:t>
            </a:r>
            <a:r>
              <a:rPr lang="en-US" sz="2900" dirty="0" err="1">
                <a:cs typeface="Times New Roman" panose="02020603050405020304" pitchFamily="18" charset="0"/>
              </a:rPr>
              <a:t>hóa</a:t>
            </a:r>
            <a:endParaRPr lang="en-US" sz="2900" dirty="0">
              <a:cs typeface="Times New Roman" panose="02020603050405020304" pitchFamily="18" charset="0"/>
            </a:endParaRPr>
          </a:p>
          <a:p>
            <a:pPr marL="0" indent="0">
              <a:buNone/>
            </a:pPr>
            <a:endParaRPr lang="en-US" sz="3200" dirty="0">
              <a:cs typeface="Times New Roman" panose="02020603050405020304" pitchFamily="18" charset="0"/>
            </a:endParaRPr>
          </a:p>
          <a:p>
            <a:r>
              <a:rPr lang="en-US" sz="3200" dirty="0" err="1">
                <a:cs typeface="Times New Roman" panose="02020603050405020304" pitchFamily="18" charset="0"/>
              </a:rPr>
              <a:t>Sơ</a:t>
            </a:r>
            <a:r>
              <a:rPr lang="en-US" sz="3200" dirty="0">
                <a:cs typeface="Times New Roman" panose="02020603050405020304" pitchFamily="18" charset="0"/>
              </a:rPr>
              <a:t> </a:t>
            </a:r>
            <a:r>
              <a:rPr lang="en-US" sz="3200" dirty="0" err="1">
                <a:cs typeface="Times New Roman" panose="02020603050405020304" pitchFamily="18" charset="0"/>
              </a:rPr>
              <a:t>đồ</a:t>
            </a:r>
            <a:r>
              <a:rPr lang="en-US" sz="3200" dirty="0">
                <a:cs typeface="Times New Roman" panose="02020603050405020304" pitchFamily="18" charset="0"/>
              </a:rPr>
              <a:t> P&amp;ID</a:t>
            </a:r>
          </a:p>
          <a:p>
            <a:pPr marL="0" indent="0">
              <a:buNone/>
            </a:pPr>
            <a:endParaRPr lang="en-US" sz="3200" b="1" dirty="0">
              <a:cs typeface="Times New Roman" panose="02020603050405020304" pitchFamily="18" charset="0"/>
            </a:endParaRPr>
          </a:p>
          <a:p>
            <a:pPr marL="0" indent="0">
              <a:buNone/>
            </a:pPr>
            <a:r>
              <a:rPr lang="en-US" sz="3200" b="1" dirty="0">
                <a:cs typeface="Times New Roman" panose="02020603050405020304" pitchFamily="18" charset="0"/>
              </a:rPr>
              <a:t>II. THIẾT BỊ PHẦN CỨNG</a:t>
            </a:r>
          </a:p>
          <a:p>
            <a:pPr marL="0" indent="0">
              <a:buNone/>
            </a:pPr>
            <a:r>
              <a:rPr lang="en-US" sz="3200" dirty="0">
                <a:cs typeface="Times New Roman" panose="02020603050405020304" pitchFamily="18" charset="0"/>
              </a:rPr>
              <a:t>	</a:t>
            </a:r>
            <a:r>
              <a:rPr lang="en-US" sz="3200" dirty="0" err="1">
                <a:cs typeface="Times New Roman" panose="02020603050405020304" pitchFamily="18" charset="0"/>
              </a:rPr>
              <a:t>Cảm</a:t>
            </a:r>
            <a:r>
              <a:rPr lang="en-US" sz="3200" dirty="0">
                <a:cs typeface="Times New Roman" panose="02020603050405020304" pitchFamily="18" charset="0"/>
              </a:rPr>
              <a:t> </a:t>
            </a:r>
            <a:r>
              <a:rPr lang="en-US" sz="3200" dirty="0" err="1">
                <a:cs typeface="Times New Roman" panose="02020603050405020304" pitchFamily="18" charset="0"/>
              </a:rPr>
              <a:t>biến</a:t>
            </a:r>
            <a:r>
              <a:rPr lang="en-US" sz="3200" dirty="0">
                <a:cs typeface="Times New Roman" panose="02020603050405020304" pitchFamily="18" charset="0"/>
              </a:rPr>
              <a:t> </a:t>
            </a:r>
            <a:r>
              <a:rPr lang="en-US" sz="3200" dirty="0" err="1">
                <a:cs typeface="Times New Roman" panose="02020603050405020304" pitchFamily="18" charset="0"/>
              </a:rPr>
              <a:t>đo</a:t>
            </a:r>
            <a:r>
              <a:rPr lang="en-US" sz="3200" dirty="0">
                <a:cs typeface="Times New Roman" panose="02020603050405020304" pitchFamily="18" charset="0"/>
              </a:rPr>
              <a:t> </a:t>
            </a:r>
            <a:r>
              <a:rPr lang="en-US" sz="3200" dirty="0" err="1">
                <a:cs typeface="Times New Roman" panose="02020603050405020304" pitchFamily="18" charset="0"/>
              </a:rPr>
              <a:t>lưu</a:t>
            </a:r>
            <a:r>
              <a:rPr lang="en-US" sz="3200" dirty="0">
                <a:cs typeface="Times New Roman" panose="02020603050405020304" pitchFamily="18" charset="0"/>
              </a:rPr>
              <a:t> </a:t>
            </a:r>
            <a:r>
              <a:rPr lang="en-US" sz="3200" dirty="0" err="1">
                <a:cs typeface="Times New Roman" panose="02020603050405020304" pitchFamily="18" charset="0"/>
              </a:rPr>
              <a:t>lượng</a:t>
            </a:r>
            <a:r>
              <a:rPr lang="en-US" sz="3200" dirty="0">
                <a:cs typeface="Times New Roman" panose="02020603050405020304" pitchFamily="18" charset="0"/>
              </a:rPr>
              <a:t> </a:t>
            </a:r>
          </a:p>
          <a:p>
            <a:endParaRPr lang="en-US" sz="3200" dirty="0">
              <a:cs typeface="Times New Roman" panose="02020603050405020304" pitchFamily="18" charset="0"/>
            </a:endParaRPr>
          </a:p>
        </p:txBody>
      </p:sp>
      <p:sp>
        <p:nvSpPr>
          <p:cNvPr id="6" name="Chỗ dành sẵn cho Số hiệu Bản chiếu 5">
            <a:extLst>
              <a:ext uri="{FF2B5EF4-FFF2-40B4-BE49-F238E27FC236}">
                <a16:creationId xmlns:a16="http://schemas.microsoft.com/office/drawing/2014/main" id="{1CE81CA0-3AF8-45A6-91AE-D76C11E884B3}"/>
              </a:ext>
            </a:extLst>
          </p:cNvPr>
          <p:cNvSpPr>
            <a:spLocks noGrp="1"/>
          </p:cNvSpPr>
          <p:nvPr>
            <p:ph type="sldNum" sz="quarter" idx="12"/>
          </p:nvPr>
        </p:nvSpPr>
        <p:spPr/>
        <p:txBody>
          <a:bodyPr/>
          <a:lstStyle/>
          <a:p>
            <a:fld id="{A02EBBDA-6239-48A4-BF42-145536EAE284}" type="slidenum">
              <a:rPr lang="en-US" smtClean="0"/>
              <a:t>2</a:t>
            </a:fld>
            <a:endParaRPr lang="en-US"/>
          </a:p>
        </p:txBody>
      </p:sp>
    </p:spTree>
    <p:extLst>
      <p:ext uri="{BB962C8B-B14F-4D97-AF65-F5344CB8AC3E}">
        <p14:creationId xmlns:p14="http://schemas.microsoft.com/office/powerpoint/2010/main" val="2365241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mn-lt"/>
                <a:cs typeface="Times New Roman" panose="02020603050405020304" pitchFamily="18" charset="0"/>
              </a:rPr>
              <a:t>CẢM BIẾN ĐO LƯU LƯỢNG</a:t>
            </a:r>
          </a:p>
        </p:txBody>
      </p:sp>
      <p:graphicFrame>
        <p:nvGraphicFramePr>
          <p:cNvPr id="5" name="Content Placeholder 2">
            <a:extLst>
              <a:ext uri="{FF2B5EF4-FFF2-40B4-BE49-F238E27FC236}">
                <a16:creationId xmlns:a16="http://schemas.microsoft.com/office/drawing/2014/main" id="{07F6AF37-3F8F-4632-9A34-DA295EADB48A}"/>
              </a:ext>
            </a:extLst>
          </p:cNvPr>
          <p:cNvGraphicFramePr>
            <a:graphicFrameLocks noGrp="1"/>
          </p:cNvGraphicFramePr>
          <p:nvPr>
            <p:ph idx="1"/>
            <p:extLst>
              <p:ext uri="{D42A27DB-BD31-4B8C-83A1-F6EECF244321}">
                <p14:modId xmlns:p14="http://schemas.microsoft.com/office/powerpoint/2010/main" val="1965333442"/>
              </p:ext>
            </p:extLst>
          </p:nvPr>
        </p:nvGraphicFramePr>
        <p:xfrm>
          <a:off x="488950" y="1346200"/>
          <a:ext cx="8026400" cy="4902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hỗ dành sẵn cho Số hiệu Bản chiếu 5">
            <a:extLst>
              <a:ext uri="{FF2B5EF4-FFF2-40B4-BE49-F238E27FC236}">
                <a16:creationId xmlns:a16="http://schemas.microsoft.com/office/drawing/2014/main" id="{26886788-42B1-4515-9F6E-F47B097A7C0F}"/>
              </a:ext>
            </a:extLst>
          </p:cNvPr>
          <p:cNvSpPr>
            <a:spLocks noGrp="1"/>
          </p:cNvSpPr>
          <p:nvPr>
            <p:ph type="sldNum" sz="quarter" idx="12"/>
          </p:nvPr>
        </p:nvSpPr>
        <p:spPr/>
        <p:txBody>
          <a:bodyPr/>
          <a:lstStyle/>
          <a:p>
            <a:fld id="{A02EBBDA-6239-48A4-BF42-145536EAE284}" type="slidenum">
              <a:rPr lang="en-US" smtClean="0"/>
              <a:t>20</a:t>
            </a:fld>
            <a:endParaRPr lang="en-US"/>
          </a:p>
        </p:txBody>
      </p:sp>
    </p:spTree>
    <p:extLst>
      <p:ext uri="{BB962C8B-B14F-4D97-AF65-F5344CB8AC3E}">
        <p14:creationId xmlns:p14="http://schemas.microsoft.com/office/powerpoint/2010/main" val="1974563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0A14D9-3FFE-4EA5-885C-9B6E42048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457" y="3320888"/>
            <a:ext cx="3465543" cy="24074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3904" y="3223430"/>
            <a:ext cx="2963280" cy="2737874"/>
          </a:xfrm>
          <a:prstGeom prst="rect">
            <a:avLst/>
          </a:prstGeom>
        </p:spPr>
      </p:pic>
      <p:sp>
        <p:nvSpPr>
          <p:cNvPr id="2" name="Title 1"/>
          <p:cNvSpPr>
            <a:spLocks noGrp="1"/>
          </p:cNvSpPr>
          <p:nvPr>
            <p:ph type="title"/>
          </p:nvPr>
        </p:nvSpPr>
        <p:spPr/>
        <p:txBody>
          <a:bodyPr/>
          <a:lstStyle/>
          <a:p>
            <a:r>
              <a:rPr lang="en-US" dirty="0" err="1">
                <a:latin typeface="+mn-lt"/>
                <a:cs typeface="Times New Roman" panose="02020603050405020304" pitchFamily="18" charset="0"/>
              </a:rPr>
              <a:t>Giới</a:t>
            </a:r>
            <a:r>
              <a:rPr lang="en-US" dirty="0">
                <a:latin typeface="+mn-lt"/>
                <a:cs typeface="Times New Roman" panose="02020603050405020304" pitchFamily="18" charset="0"/>
              </a:rPr>
              <a:t> </a:t>
            </a:r>
            <a:r>
              <a:rPr lang="en-US" dirty="0" err="1">
                <a:latin typeface="+mn-lt"/>
                <a:cs typeface="Times New Roman" panose="02020603050405020304" pitchFamily="18" charset="0"/>
              </a:rPr>
              <a:t>thiệu</a:t>
            </a:r>
            <a:r>
              <a:rPr lang="en-US" dirty="0">
                <a:latin typeface="+mn-lt"/>
                <a:cs typeface="Times New Roman" panose="02020603050405020304" pitchFamily="18" charset="0"/>
              </a:rPr>
              <a:t> </a:t>
            </a:r>
            <a:r>
              <a:rPr lang="en-US" dirty="0" err="1">
                <a:latin typeface="+mn-lt"/>
                <a:cs typeface="Times New Roman" panose="02020603050405020304" pitchFamily="18" charset="0"/>
              </a:rPr>
              <a:t>chung</a:t>
            </a:r>
            <a:endParaRPr lang="en-US" dirty="0">
              <a:latin typeface="+mn-lt"/>
              <a:cs typeface="Times New Roman" panose="02020603050405020304" pitchFamily="18" charset="0"/>
            </a:endParaRPr>
          </a:p>
        </p:txBody>
      </p:sp>
      <p:sp>
        <p:nvSpPr>
          <p:cNvPr id="3" name="Content Placeholder 2"/>
          <p:cNvSpPr>
            <a:spLocks noGrp="1"/>
          </p:cNvSpPr>
          <p:nvPr>
            <p:ph idx="1"/>
          </p:nvPr>
        </p:nvSpPr>
        <p:spPr>
          <a:xfrm>
            <a:off x="488950" y="1419773"/>
            <a:ext cx="8026400" cy="1090430"/>
          </a:xfrm>
        </p:spPr>
        <p:txBody>
          <a:bodyPr>
            <a:normAutofit/>
          </a:bodyPr>
          <a:lstStyle/>
          <a:p>
            <a:r>
              <a:rPr lang="en-US" sz="2000" dirty="0">
                <a:cs typeface="Times New Roman" panose="02020603050405020304" pitchFamily="18" charset="0"/>
              </a:rPr>
              <a:t>Cảm biến lưu lượng ứng dụng trong nền công nghiệp : thực phẩm – nước giải khát, dầu mỏ- khí đốt, hóa chất – dược phẩm, sản xuất giấy, điện, xi măng,...</a:t>
            </a:r>
          </a:p>
          <a:p>
            <a:endParaRPr lang="en-US" sz="2000" dirty="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954" y="3320888"/>
            <a:ext cx="2716536" cy="2716536"/>
          </a:xfrm>
          <a:prstGeom prst="rect">
            <a:avLst/>
          </a:prstGeom>
        </p:spPr>
      </p:pic>
      <p:sp>
        <p:nvSpPr>
          <p:cNvPr id="5" name="AutoShape 2" descr="Kết quả hình ảnh cho cảm biến lưu lượng dạng chênh á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Chỗ dành sẵn cho Số hiệu Bản chiếu 8">
            <a:extLst>
              <a:ext uri="{FF2B5EF4-FFF2-40B4-BE49-F238E27FC236}">
                <a16:creationId xmlns:a16="http://schemas.microsoft.com/office/drawing/2014/main" id="{611EC27C-DF3F-4064-B364-82E366CA5DD2}"/>
              </a:ext>
            </a:extLst>
          </p:cNvPr>
          <p:cNvSpPr>
            <a:spLocks noGrp="1"/>
          </p:cNvSpPr>
          <p:nvPr>
            <p:ph type="sldNum" sz="quarter" idx="12"/>
          </p:nvPr>
        </p:nvSpPr>
        <p:spPr>
          <a:xfrm>
            <a:off x="6382529" y="5412134"/>
            <a:ext cx="2057400" cy="365125"/>
          </a:xfrm>
        </p:spPr>
        <p:txBody>
          <a:bodyPr/>
          <a:lstStyle/>
          <a:p>
            <a:fld id="{A02EBBDA-6239-48A4-BF42-145536EAE284}" type="slidenum">
              <a:rPr lang="en-US" smtClean="0"/>
              <a:t>21</a:t>
            </a:fld>
            <a:endParaRPr lang="en-US"/>
          </a:p>
        </p:txBody>
      </p:sp>
      <p:sp>
        <p:nvSpPr>
          <p:cNvPr id="11" name="Content Placeholder 2">
            <a:extLst>
              <a:ext uri="{FF2B5EF4-FFF2-40B4-BE49-F238E27FC236}">
                <a16:creationId xmlns:a16="http://schemas.microsoft.com/office/drawing/2014/main" id="{DF42C4E1-7E1C-4153-99CA-87675A1FD01E}"/>
              </a:ext>
            </a:extLst>
          </p:cNvPr>
          <p:cNvSpPr txBox="1">
            <a:spLocks/>
          </p:cNvSpPr>
          <p:nvPr/>
        </p:nvSpPr>
        <p:spPr>
          <a:xfrm>
            <a:off x="-1266184" y="2078664"/>
            <a:ext cx="8026400" cy="10904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000" dirty="0">
              <a:cs typeface="Times New Roman" panose="02020603050405020304" pitchFamily="18" charset="0"/>
            </a:endParaRPr>
          </a:p>
        </p:txBody>
      </p:sp>
    </p:spTree>
    <p:extLst>
      <p:ext uri="{BB962C8B-B14F-4D97-AF65-F5344CB8AC3E}">
        <p14:creationId xmlns:p14="http://schemas.microsoft.com/office/powerpoint/2010/main" val="2931012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Bảng 3">
            <a:extLst>
              <a:ext uri="{FF2B5EF4-FFF2-40B4-BE49-F238E27FC236}">
                <a16:creationId xmlns:a16="http://schemas.microsoft.com/office/drawing/2014/main" id="{02BC625E-AE09-476B-BD9E-8B0599E30548}"/>
              </a:ext>
            </a:extLst>
          </p:cNvPr>
          <p:cNvGraphicFramePr>
            <a:graphicFrameLocks noGrp="1"/>
          </p:cNvGraphicFramePr>
          <p:nvPr/>
        </p:nvGraphicFramePr>
        <p:xfrm>
          <a:off x="248575" y="1279427"/>
          <a:ext cx="8629096" cy="5474346"/>
        </p:xfrm>
        <a:graphic>
          <a:graphicData uri="http://schemas.openxmlformats.org/drawingml/2006/table">
            <a:tbl>
              <a:tblPr bandRow="1">
                <a:tableStyleId>{5C22544A-7EE6-4342-B048-85BDC9FD1C3A}</a:tableStyleId>
              </a:tblPr>
              <a:tblGrid>
                <a:gridCol w="2157274">
                  <a:extLst>
                    <a:ext uri="{9D8B030D-6E8A-4147-A177-3AD203B41FA5}">
                      <a16:colId xmlns:a16="http://schemas.microsoft.com/office/drawing/2014/main" val="3786458326"/>
                    </a:ext>
                  </a:extLst>
                </a:gridCol>
                <a:gridCol w="2157274">
                  <a:extLst>
                    <a:ext uri="{9D8B030D-6E8A-4147-A177-3AD203B41FA5}">
                      <a16:colId xmlns:a16="http://schemas.microsoft.com/office/drawing/2014/main" val="2412819818"/>
                    </a:ext>
                  </a:extLst>
                </a:gridCol>
                <a:gridCol w="2201661">
                  <a:extLst>
                    <a:ext uri="{9D8B030D-6E8A-4147-A177-3AD203B41FA5}">
                      <a16:colId xmlns:a16="http://schemas.microsoft.com/office/drawing/2014/main" val="2799049690"/>
                    </a:ext>
                  </a:extLst>
                </a:gridCol>
                <a:gridCol w="2112887">
                  <a:extLst>
                    <a:ext uri="{9D8B030D-6E8A-4147-A177-3AD203B41FA5}">
                      <a16:colId xmlns:a16="http://schemas.microsoft.com/office/drawing/2014/main" val="3692513808"/>
                    </a:ext>
                  </a:extLst>
                </a:gridCol>
              </a:tblGrid>
              <a:tr h="700804">
                <a:tc grid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2500" b="1" dirty="0">
                          <a:latin typeface="Times New Roman" panose="02020603050405020304" pitchFamily="18" charset="0"/>
                          <a:cs typeface="Times New Roman" panose="02020603050405020304" pitchFamily="18" charset="0"/>
                        </a:rPr>
                        <a:t>ĐO LƯU LƯỢNG THỂ TÍCH</a:t>
                      </a:r>
                    </a:p>
                    <a:p>
                      <a:endParaRPr lang="en-SG" sz="1200" dirty="0">
                        <a:solidFill>
                          <a:srgbClr val="00B050"/>
                        </a:solidFill>
                        <a:highlight>
                          <a:srgbClr val="FFFF00"/>
                        </a:highlight>
                      </a:endParaRPr>
                    </a:p>
                  </a:txBody>
                  <a:tcPr>
                    <a:solidFill>
                      <a:schemeClr val="accent2"/>
                    </a:solidFill>
                  </a:tcPr>
                </a:tc>
                <a:tc hMerge="1">
                  <a:txBody>
                    <a:bodyPr/>
                    <a:lstStyle/>
                    <a:p>
                      <a:endParaRPr lang="en-SG" sz="1200" dirty="0">
                        <a:solidFill>
                          <a:srgbClr val="00B050"/>
                        </a:solidFill>
                        <a:highlight>
                          <a:srgbClr val="FFFF00"/>
                        </a:highlight>
                      </a:endParaRPr>
                    </a:p>
                  </a:txBody>
                  <a:tcPr/>
                </a:tc>
                <a:tc hMerge="1">
                  <a:txBody>
                    <a:bodyPr/>
                    <a:lstStyle/>
                    <a:p>
                      <a:endParaRPr lang="en-SG" sz="1200" dirty="0">
                        <a:solidFill>
                          <a:srgbClr val="00B050"/>
                        </a:solidFill>
                        <a:highlight>
                          <a:srgbClr val="FFFF00"/>
                        </a:highlight>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800" b="1" dirty="0">
                          <a:solidFill>
                            <a:schemeClr val="tx1"/>
                          </a:solidFill>
                          <a:latin typeface="Times New Roman" panose="02020603050405020304" pitchFamily="18" charset="0"/>
                          <a:cs typeface="Times New Roman" panose="02020603050405020304" pitchFamily="18" charset="0"/>
                        </a:rPr>
                        <a:t>ĐO LƯU LƯỢNG KHỐI LƯỢNG</a:t>
                      </a:r>
                    </a:p>
                    <a:p>
                      <a:endParaRPr lang="en-SG" sz="1200" dirty="0">
                        <a:highlight>
                          <a:srgbClr val="808000"/>
                        </a:highlight>
                      </a:endParaRPr>
                    </a:p>
                  </a:txBody>
                  <a:tcPr>
                    <a:solidFill>
                      <a:schemeClr val="accent1"/>
                    </a:solidFill>
                  </a:tcPr>
                </a:tc>
                <a:extLst>
                  <a:ext uri="{0D108BD9-81ED-4DB2-BD59-A6C34878D82A}">
                    <a16:rowId xmlns:a16="http://schemas.microsoft.com/office/drawing/2014/main" val="1289337643"/>
                  </a:ext>
                </a:extLst>
              </a:tr>
              <a:tr h="2325693">
                <a:tc>
                  <a:txBody>
                    <a:bodyPr/>
                    <a:lstStyle/>
                    <a:p>
                      <a:endParaRPr lang="en-SG" sz="1200" dirty="0">
                        <a:solidFill>
                          <a:srgbClr val="00B050"/>
                        </a:solidFill>
                        <a:highlight>
                          <a:srgbClr val="FFFF00"/>
                        </a:highlight>
                      </a:endParaRPr>
                    </a:p>
                  </a:txBody>
                  <a:tcPr/>
                </a:tc>
                <a:tc>
                  <a:txBody>
                    <a:bodyPr/>
                    <a:lstStyle/>
                    <a:p>
                      <a:endParaRPr lang="en-SG" sz="1200" dirty="0">
                        <a:solidFill>
                          <a:srgbClr val="00B050"/>
                        </a:solidFill>
                        <a:highlight>
                          <a:srgbClr val="FFFF00"/>
                        </a:highlight>
                      </a:endParaRPr>
                    </a:p>
                  </a:txBody>
                  <a:tcPr/>
                </a:tc>
                <a:tc>
                  <a:txBody>
                    <a:bodyPr/>
                    <a:lstStyle/>
                    <a:p>
                      <a:endParaRPr lang="en-SG" sz="1200" dirty="0">
                        <a:solidFill>
                          <a:srgbClr val="00B050"/>
                        </a:solidFill>
                        <a:highlight>
                          <a:srgbClr val="FFFF00"/>
                        </a:highlight>
                      </a:endParaRPr>
                    </a:p>
                  </a:txBody>
                  <a:tcPr/>
                </a:tc>
                <a:tc>
                  <a:txBody>
                    <a:bodyPr/>
                    <a:lstStyle/>
                    <a:p>
                      <a:endParaRPr lang="en-SG" sz="1200" dirty="0">
                        <a:highlight>
                          <a:srgbClr val="808000"/>
                        </a:highlight>
                      </a:endParaRPr>
                    </a:p>
                  </a:txBody>
                  <a:tcPr/>
                </a:tc>
                <a:extLst>
                  <a:ext uri="{0D108BD9-81ED-4DB2-BD59-A6C34878D82A}">
                    <a16:rowId xmlns:a16="http://schemas.microsoft.com/office/drawing/2014/main" val="3691866814"/>
                  </a:ext>
                </a:extLst>
              </a:tr>
              <a:tr h="2325693">
                <a:tc>
                  <a:txBody>
                    <a:bodyPr/>
                    <a:lstStyle/>
                    <a:p>
                      <a:endParaRPr lang="en-SG" sz="1200" dirty="0">
                        <a:solidFill>
                          <a:srgbClr val="00B050"/>
                        </a:solidFill>
                        <a:highlight>
                          <a:srgbClr val="FFFF00"/>
                        </a:highlight>
                      </a:endParaRPr>
                    </a:p>
                  </a:txBody>
                  <a:tcPr/>
                </a:tc>
                <a:tc>
                  <a:txBody>
                    <a:bodyPr/>
                    <a:lstStyle/>
                    <a:p>
                      <a:endParaRPr lang="en-SG" sz="1200" dirty="0">
                        <a:solidFill>
                          <a:srgbClr val="00B050"/>
                        </a:solidFill>
                        <a:highlight>
                          <a:srgbClr val="FFFF00"/>
                        </a:highlight>
                      </a:endParaRPr>
                    </a:p>
                  </a:txBody>
                  <a:tcPr/>
                </a:tc>
                <a:tc>
                  <a:txBody>
                    <a:bodyPr/>
                    <a:lstStyle/>
                    <a:p>
                      <a:endParaRPr lang="en-SG" sz="1200" dirty="0">
                        <a:solidFill>
                          <a:srgbClr val="00B050"/>
                        </a:solidFill>
                        <a:highlight>
                          <a:srgbClr val="FFFF00"/>
                        </a:highlight>
                      </a:endParaRPr>
                    </a:p>
                  </a:txBody>
                  <a:tcPr/>
                </a:tc>
                <a:tc>
                  <a:txBody>
                    <a:bodyPr/>
                    <a:lstStyle/>
                    <a:p>
                      <a:endParaRPr lang="en-SG" sz="1200" dirty="0">
                        <a:solidFill>
                          <a:schemeClr val="accent2"/>
                        </a:solidFill>
                        <a:highlight>
                          <a:srgbClr val="808000"/>
                        </a:highlight>
                      </a:endParaRPr>
                    </a:p>
                  </a:txBody>
                  <a:tcPr/>
                </a:tc>
                <a:extLst>
                  <a:ext uri="{0D108BD9-81ED-4DB2-BD59-A6C34878D82A}">
                    <a16:rowId xmlns:a16="http://schemas.microsoft.com/office/drawing/2014/main" val="566934845"/>
                  </a:ext>
                </a:extLst>
              </a:tr>
            </a:tbl>
          </a:graphicData>
        </a:graphic>
      </p:graphicFrame>
      <p:pic>
        <p:nvPicPr>
          <p:cNvPr id="5" name="Hình ảnh 4">
            <a:extLst>
              <a:ext uri="{FF2B5EF4-FFF2-40B4-BE49-F238E27FC236}">
                <a16:creationId xmlns:a16="http://schemas.microsoft.com/office/drawing/2014/main" id="{94150106-1355-45A8-90FE-5346E4FAC846}"/>
              </a:ext>
            </a:extLst>
          </p:cNvPr>
          <p:cNvPicPr>
            <a:picLocks noChangeAspect="1"/>
          </p:cNvPicPr>
          <p:nvPr/>
        </p:nvPicPr>
        <p:blipFill rotWithShape="1">
          <a:blip r:embed="rId2"/>
          <a:srcRect l="17961" t="27121" r="41797" b="23215"/>
          <a:stretch/>
        </p:blipFill>
        <p:spPr>
          <a:xfrm>
            <a:off x="266329" y="2241282"/>
            <a:ext cx="2139520" cy="1485219"/>
          </a:xfrm>
          <a:prstGeom prst="rect">
            <a:avLst/>
          </a:prstGeom>
        </p:spPr>
      </p:pic>
      <p:pic>
        <p:nvPicPr>
          <p:cNvPr id="6" name="Hình ảnh 5">
            <a:extLst>
              <a:ext uri="{FF2B5EF4-FFF2-40B4-BE49-F238E27FC236}">
                <a16:creationId xmlns:a16="http://schemas.microsoft.com/office/drawing/2014/main" id="{B72236BB-EBEB-4A32-BE21-B4B8A99F5EDD}"/>
              </a:ext>
            </a:extLst>
          </p:cNvPr>
          <p:cNvPicPr>
            <a:picLocks noChangeAspect="1"/>
          </p:cNvPicPr>
          <p:nvPr/>
        </p:nvPicPr>
        <p:blipFill rotWithShape="1">
          <a:blip r:embed="rId3"/>
          <a:srcRect l="25485" t="42361" r="50777" b="19919"/>
          <a:stretch/>
        </p:blipFill>
        <p:spPr>
          <a:xfrm>
            <a:off x="2561034" y="2219904"/>
            <a:ext cx="1872842" cy="1673967"/>
          </a:xfrm>
          <a:prstGeom prst="rect">
            <a:avLst/>
          </a:prstGeom>
        </p:spPr>
      </p:pic>
      <p:pic>
        <p:nvPicPr>
          <p:cNvPr id="7" name="Hình ảnh 6">
            <a:extLst>
              <a:ext uri="{FF2B5EF4-FFF2-40B4-BE49-F238E27FC236}">
                <a16:creationId xmlns:a16="http://schemas.microsoft.com/office/drawing/2014/main" id="{FCA2FDF8-5287-4BFB-B1E3-C10F6B687025}"/>
              </a:ext>
            </a:extLst>
          </p:cNvPr>
          <p:cNvPicPr>
            <a:picLocks noChangeAspect="1"/>
          </p:cNvPicPr>
          <p:nvPr/>
        </p:nvPicPr>
        <p:blipFill rotWithShape="1">
          <a:blip r:embed="rId4"/>
          <a:srcRect l="32768" t="38882" r="52766" b="26726"/>
          <a:stretch/>
        </p:blipFill>
        <p:spPr>
          <a:xfrm>
            <a:off x="5032514" y="2202174"/>
            <a:ext cx="1251720" cy="1673967"/>
          </a:xfrm>
          <a:prstGeom prst="rect">
            <a:avLst/>
          </a:prstGeom>
        </p:spPr>
      </p:pic>
      <p:pic>
        <p:nvPicPr>
          <p:cNvPr id="8" name="Hình ảnh 7">
            <a:extLst>
              <a:ext uri="{FF2B5EF4-FFF2-40B4-BE49-F238E27FC236}">
                <a16:creationId xmlns:a16="http://schemas.microsoft.com/office/drawing/2014/main" id="{DCA02A73-6BA7-490A-9FF2-C7C9EB089E62}"/>
              </a:ext>
            </a:extLst>
          </p:cNvPr>
          <p:cNvPicPr>
            <a:picLocks noChangeAspect="1"/>
          </p:cNvPicPr>
          <p:nvPr/>
        </p:nvPicPr>
        <p:blipFill rotWithShape="1">
          <a:blip r:embed="rId5"/>
          <a:srcRect l="20194" t="17778" r="62137" b="49508"/>
          <a:stretch/>
        </p:blipFill>
        <p:spPr>
          <a:xfrm>
            <a:off x="2641531" y="4509395"/>
            <a:ext cx="1711879" cy="1782755"/>
          </a:xfrm>
          <a:prstGeom prst="rect">
            <a:avLst/>
          </a:prstGeom>
        </p:spPr>
      </p:pic>
      <p:pic>
        <p:nvPicPr>
          <p:cNvPr id="9" name="Hình ảnh 8">
            <a:extLst>
              <a:ext uri="{FF2B5EF4-FFF2-40B4-BE49-F238E27FC236}">
                <a16:creationId xmlns:a16="http://schemas.microsoft.com/office/drawing/2014/main" id="{150FAAF4-121E-40C6-B089-25F62950D587}"/>
              </a:ext>
            </a:extLst>
          </p:cNvPr>
          <p:cNvPicPr>
            <a:picLocks noChangeAspect="1"/>
          </p:cNvPicPr>
          <p:nvPr/>
        </p:nvPicPr>
        <p:blipFill rotWithShape="1">
          <a:blip r:embed="rId6"/>
          <a:srcRect l="3904" t="2015" r="80919" b="47583"/>
          <a:stretch/>
        </p:blipFill>
        <p:spPr>
          <a:xfrm>
            <a:off x="980982" y="4517232"/>
            <a:ext cx="710214" cy="1606859"/>
          </a:xfrm>
          <a:prstGeom prst="rect">
            <a:avLst/>
          </a:prstGeom>
        </p:spPr>
      </p:pic>
      <p:pic>
        <p:nvPicPr>
          <p:cNvPr id="10" name="Picture 2">
            <a:extLst>
              <a:ext uri="{FF2B5EF4-FFF2-40B4-BE49-F238E27FC236}">
                <a16:creationId xmlns:a16="http://schemas.microsoft.com/office/drawing/2014/main" id="{6931A95A-8AE5-4890-8F56-734442BE2B9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4841" t="7746" r="28893" b="1"/>
          <a:stretch/>
        </p:blipFill>
        <p:spPr bwMode="auto">
          <a:xfrm>
            <a:off x="4900474" y="4390091"/>
            <a:ext cx="1145219" cy="1747949"/>
          </a:xfrm>
          <a:prstGeom prst="rect">
            <a:avLst/>
          </a:prstGeom>
          <a:noFill/>
          <a:extLst>
            <a:ext uri="{909E8E84-426E-40DD-AFC4-6F175D3DCCD1}">
              <a14:hiddenFill xmlns:a14="http://schemas.microsoft.com/office/drawing/2010/main">
                <a:solidFill>
                  <a:srgbClr val="FFFFFF"/>
                </a:solidFill>
              </a14:hiddenFill>
            </a:ext>
          </a:extLst>
        </p:spPr>
      </p:pic>
      <p:pic>
        <p:nvPicPr>
          <p:cNvPr id="11" name="Hình ảnh 10">
            <a:extLst>
              <a:ext uri="{FF2B5EF4-FFF2-40B4-BE49-F238E27FC236}">
                <a16:creationId xmlns:a16="http://schemas.microsoft.com/office/drawing/2014/main" id="{38B7BB24-9FCF-4CCF-8B82-2BC61DCB7CDA}"/>
              </a:ext>
            </a:extLst>
          </p:cNvPr>
          <p:cNvPicPr>
            <a:picLocks noChangeAspect="1"/>
          </p:cNvPicPr>
          <p:nvPr/>
        </p:nvPicPr>
        <p:blipFill rotWithShape="1">
          <a:blip r:embed="rId8"/>
          <a:srcRect l="25485" t="35984" r="49223" b="32776"/>
          <a:stretch/>
        </p:blipFill>
        <p:spPr>
          <a:xfrm>
            <a:off x="6719586" y="2293109"/>
            <a:ext cx="2158085" cy="1499478"/>
          </a:xfrm>
          <a:prstGeom prst="rect">
            <a:avLst/>
          </a:prstGeom>
        </p:spPr>
      </p:pic>
      <p:pic>
        <p:nvPicPr>
          <p:cNvPr id="12" name="Hình ảnh 11">
            <a:extLst>
              <a:ext uri="{FF2B5EF4-FFF2-40B4-BE49-F238E27FC236}">
                <a16:creationId xmlns:a16="http://schemas.microsoft.com/office/drawing/2014/main" id="{C864028E-3393-42F1-A29A-3CC4C1F4000F}"/>
              </a:ext>
            </a:extLst>
          </p:cNvPr>
          <p:cNvPicPr>
            <a:picLocks noChangeAspect="1"/>
          </p:cNvPicPr>
          <p:nvPr/>
        </p:nvPicPr>
        <p:blipFill rotWithShape="1">
          <a:blip r:embed="rId9"/>
          <a:srcRect l="31791" t="9578" r="25052" b="7074"/>
          <a:stretch/>
        </p:blipFill>
        <p:spPr>
          <a:xfrm>
            <a:off x="7182780" y="4323411"/>
            <a:ext cx="1156567" cy="1889998"/>
          </a:xfrm>
          <a:prstGeom prst="rect">
            <a:avLst/>
          </a:prstGeom>
        </p:spPr>
      </p:pic>
      <p:sp>
        <p:nvSpPr>
          <p:cNvPr id="14" name="Hộp Văn bản 13">
            <a:extLst>
              <a:ext uri="{FF2B5EF4-FFF2-40B4-BE49-F238E27FC236}">
                <a16:creationId xmlns:a16="http://schemas.microsoft.com/office/drawing/2014/main" id="{FA666D65-16AF-461F-A6BB-BFFF61BB5EF3}"/>
              </a:ext>
            </a:extLst>
          </p:cNvPr>
          <p:cNvSpPr txBox="1"/>
          <p:nvPr/>
        </p:nvSpPr>
        <p:spPr>
          <a:xfrm>
            <a:off x="248575" y="3840290"/>
            <a:ext cx="2312459" cy="338554"/>
          </a:xfrm>
          <a:prstGeom prst="rect">
            <a:avLst/>
          </a:prstGeom>
          <a:noFill/>
        </p:spPr>
        <p:txBody>
          <a:bodyPr wrap="square">
            <a:spAutoFit/>
          </a:bodyPr>
          <a:lstStyle/>
          <a:p>
            <a:pPr lvl="0"/>
            <a:r>
              <a:rPr lang="en-GB" sz="1600" dirty="0" err="1">
                <a:latin typeface="Times New Roman" panose="02020603050405020304" pitchFamily="18" charset="0"/>
                <a:cs typeface="Times New Roman" panose="02020603050405020304" pitchFamily="18" charset="0"/>
              </a:rPr>
              <a:t>Lưu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lượng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kế</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chênh</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áp</a:t>
            </a:r>
            <a:endParaRPr lang="en-GB" sz="1600" dirty="0">
              <a:latin typeface="Times New Roman" panose="02020603050405020304" pitchFamily="18" charset="0"/>
              <a:cs typeface="Times New Roman" panose="02020603050405020304" pitchFamily="18" charset="0"/>
            </a:endParaRPr>
          </a:p>
        </p:txBody>
      </p:sp>
      <p:sp>
        <p:nvSpPr>
          <p:cNvPr id="15" name="Hộp Văn bản 14">
            <a:extLst>
              <a:ext uri="{FF2B5EF4-FFF2-40B4-BE49-F238E27FC236}">
                <a16:creationId xmlns:a16="http://schemas.microsoft.com/office/drawing/2014/main" id="{245F1C2D-9852-4528-8656-816897172043}"/>
              </a:ext>
            </a:extLst>
          </p:cNvPr>
          <p:cNvSpPr txBox="1"/>
          <p:nvPr/>
        </p:nvSpPr>
        <p:spPr>
          <a:xfrm>
            <a:off x="2341226" y="3840290"/>
            <a:ext cx="2312459" cy="338554"/>
          </a:xfrm>
          <a:prstGeom prst="rect">
            <a:avLst/>
          </a:prstGeom>
          <a:noFill/>
        </p:spPr>
        <p:txBody>
          <a:bodyPr wrap="square">
            <a:spAutoFit/>
          </a:bodyPr>
          <a:lstStyle/>
          <a:p>
            <a:pPr lvl="0"/>
            <a:r>
              <a:rPr lang="en-GB" sz="1600" dirty="0" err="1">
                <a:latin typeface="Times New Roman" panose="02020603050405020304" pitchFamily="18" charset="0"/>
                <a:cs typeface="Times New Roman" panose="02020603050405020304" pitchFamily="18" charset="0"/>
              </a:rPr>
              <a:t>Lưu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lượng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kế</a:t>
            </a:r>
            <a:r>
              <a:rPr lang="en-GB" sz="1600" dirty="0">
                <a:latin typeface="Times New Roman" panose="02020603050405020304" pitchFamily="18" charset="0"/>
                <a:cs typeface="Times New Roman" panose="02020603050405020304" pitchFamily="18" charset="0"/>
              </a:rPr>
              <a:t> turbine</a:t>
            </a:r>
          </a:p>
        </p:txBody>
      </p:sp>
      <p:sp>
        <p:nvSpPr>
          <p:cNvPr id="16" name="Hộp Văn bản 15">
            <a:extLst>
              <a:ext uri="{FF2B5EF4-FFF2-40B4-BE49-F238E27FC236}">
                <a16:creationId xmlns:a16="http://schemas.microsoft.com/office/drawing/2014/main" id="{199E2E54-BA5D-4593-BF9A-FA91A5B52391}"/>
              </a:ext>
            </a:extLst>
          </p:cNvPr>
          <p:cNvSpPr txBox="1"/>
          <p:nvPr/>
        </p:nvSpPr>
        <p:spPr>
          <a:xfrm>
            <a:off x="4642327" y="3820653"/>
            <a:ext cx="2312459" cy="338554"/>
          </a:xfrm>
          <a:prstGeom prst="rect">
            <a:avLst/>
          </a:prstGeom>
          <a:noFill/>
        </p:spPr>
        <p:txBody>
          <a:bodyPr wrap="square">
            <a:spAutoFit/>
          </a:bodyPr>
          <a:lstStyle/>
          <a:p>
            <a:pPr lvl="0"/>
            <a:r>
              <a:rPr lang="en-GB" sz="1600" dirty="0" err="1">
                <a:latin typeface="Times New Roman" panose="02020603050405020304" pitchFamily="18" charset="0"/>
                <a:cs typeface="Times New Roman" panose="02020603050405020304" pitchFamily="18" charset="0"/>
              </a:rPr>
              <a:t>Lưu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lượng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kế</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điện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từ</a:t>
            </a:r>
            <a:endParaRPr lang="en-GB" sz="1600" dirty="0">
              <a:latin typeface="Times New Roman" panose="02020603050405020304" pitchFamily="18" charset="0"/>
              <a:cs typeface="Times New Roman" panose="02020603050405020304" pitchFamily="18" charset="0"/>
            </a:endParaRPr>
          </a:p>
        </p:txBody>
      </p:sp>
      <p:sp>
        <p:nvSpPr>
          <p:cNvPr id="17" name="Hộp Văn bản 16">
            <a:extLst>
              <a:ext uri="{FF2B5EF4-FFF2-40B4-BE49-F238E27FC236}">
                <a16:creationId xmlns:a16="http://schemas.microsoft.com/office/drawing/2014/main" id="{18D7E9CC-892F-456E-8C0B-B07B45C2CA18}"/>
              </a:ext>
            </a:extLst>
          </p:cNvPr>
          <p:cNvSpPr txBox="1"/>
          <p:nvPr/>
        </p:nvSpPr>
        <p:spPr>
          <a:xfrm>
            <a:off x="6771528" y="3841535"/>
            <a:ext cx="2312459" cy="338554"/>
          </a:xfrm>
          <a:prstGeom prst="rect">
            <a:avLst/>
          </a:prstGeom>
          <a:noFill/>
        </p:spPr>
        <p:txBody>
          <a:bodyPr wrap="square">
            <a:spAutoFit/>
          </a:bodyPr>
          <a:lstStyle/>
          <a:p>
            <a:pPr lvl="0"/>
            <a:r>
              <a:rPr lang="en-GB" sz="1600" dirty="0" err="1">
                <a:latin typeface="Times New Roman" panose="02020603050405020304" pitchFamily="18" charset="0"/>
                <a:cs typeface="Times New Roman" panose="02020603050405020304" pitchFamily="18" charset="0"/>
              </a:rPr>
              <a:t>Lưu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lượng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kế</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gia</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nhiệt</a:t>
            </a:r>
            <a:endParaRPr lang="en-GB" sz="1600" dirty="0">
              <a:latin typeface="Times New Roman" panose="02020603050405020304" pitchFamily="18" charset="0"/>
              <a:cs typeface="Times New Roman" panose="02020603050405020304" pitchFamily="18" charset="0"/>
            </a:endParaRPr>
          </a:p>
        </p:txBody>
      </p:sp>
      <p:sp>
        <p:nvSpPr>
          <p:cNvPr id="18" name="Hộp Văn bản 17">
            <a:extLst>
              <a:ext uri="{FF2B5EF4-FFF2-40B4-BE49-F238E27FC236}">
                <a16:creationId xmlns:a16="http://schemas.microsoft.com/office/drawing/2014/main" id="{FDFA461B-E359-4710-A388-D860080141A5}"/>
              </a:ext>
            </a:extLst>
          </p:cNvPr>
          <p:cNvSpPr txBox="1"/>
          <p:nvPr/>
        </p:nvSpPr>
        <p:spPr>
          <a:xfrm>
            <a:off x="246989" y="6218207"/>
            <a:ext cx="2312459" cy="338554"/>
          </a:xfrm>
          <a:prstGeom prst="rect">
            <a:avLst/>
          </a:prstGeom>
          <a:noFill/>
        </p:spPr>
        <p:txBody>
          <a:bodyPr wrap="square">
            <a:spAutoFit/>
          </a:bodyPr>
          <a:lstStyle/>
          <a:p>
            <a:pPr lvl="0"/>
            <a:r>
              <a:rPr lang="en-GB" sz="1600" dirty="0" err="1">
                <a:latin typeface="Times New Roman" panose="02020603050405020304" pitchFamily="18" charset="0"/>
                <a:cs typeface="Times New Roman" panose="02020603050405020304" pitchFamily="18" charset="0"/>
              </a:rPr>
              <a:t>Lưu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lượng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kế</a:t>
            </a:r>
            <a:r>
              <a:rPr lang="en-GB" sz="1600" dirty="0">
                <a:latin typeface="Times New Roman" panose="02020603050405020304" pitchFamily="18" charset="0"/>
                <a:cs typeface="Times New Roman" panose="02020603050405020304" pitchFamily="18" charset="0"/>
              </a:rPr>
              <a:t> Vortex</a:t>
            </a:r>
          </a:p>
        </p:txBody>
      </p:sp>
      <p:sp>
        <p:nvSpPr>
          <p:cNvPr id="19" name="Hộp Văn bản 18">
            <a:extLst>
              <a:ext uri="{FF2B5EF4-FFF2-40B4-BE49-F238E27FC236}">
                <a16:creationId xmlns:a16="http://schemas.microsoft.com/office/drawing/2014/main" id="{002E3937-DD89-407A-85A7-AEA989F68D23}"/>
              </a:ext>
            </a:extLst>
          </p:cNvPr>
          <p:cNvSpPr txBox="1"/>
          <p:nvPr/>
        </p:nvSpPr>
        <p:spPr>
          <a:xfrm>
            <a:off x="2204727" y="6213409"/>
            <a:ext cx="2312459" cy="584775"/>
          </a:xfrm>
          <a:prstGeom prst="rect">
            <a:avLst/>
          </a:prstGeom>
          <a:noFill/>
        </p:spPr>
        <p:txBody>
          <a:bodyPr wrap="square">
            <a:spAutoFit/>
          </a:bodyPr>
          <a:lstStyle/>
          <a:p>
            <a:pPr lvl="0"/>
            <a:r>
              <a:rPr lang="en-GB" sz="1600" dirty="0" err="1">
                <a:latin typeface="Times New Roman" panose="02020603050405020304" pitchFamily="18" charset="0"/>
                <a:cs typeface="Times New Roman" panose="02020603050405020304" pitchFamily="18" charset="0"/>
              </a:rPr>
              <a:t>Lưu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lượng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kế</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chiếm</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chỗ</a:t>
            </a:r>
            <a:r>
              <a:rPr lang="en-GB" sz="1600" dirty="0">
                <a:latin typeface="Times New Roman" panose="02020603050405020304" pitchFamily="18" charset="0"/>
                <a:cs typeface="Times New Roman" panose="02020603050405020304" pitchFamily="18" charset="0"/>
              </a:rPr>
              <a:t>	</a:t>
            </a:r>
          </a:p>
        </p:txBody>
      </p:sp>
      <p:sp>
        <p:nvSpPr>
          <p:cNvPr id="20" name="Hộp Văn bản 19">
            <a:extLst>
              <a:ext uri="{FF2B5EF4-FFF2-40B4-BE49-F238E27FC236}">
                <a16:creationId xmlns:a16="http://schemas.microsoft.com/office/drawing/2014/main" id="{7FF8E295-6F9B-4065-9E8E-36F3373EBAE6}"/>
              </a:ext>
            </a:extLst>
          </p:cNvPr>
          <p:cNvSpPr txBox="1"/>
          <p:nvPr/>
        </p:nvSpPr>
        <p:spPr>
          <a:xfrm>
            <a:off x="4572000" y="6213409"/>
            <a:ext cx="2312459" cy="338554"/>
          </a:xfrm>
          <a:prstGeom prst="rect">
            <a:avLst/>
          </a:prstGeom>
          <a:noFill/>
        </p:spPr>
        <p:txBody>
          <a:bodyPr wrap="square">
            <a:spAutoFit/>
          </a:bodyPr>
          <a:lstStyle/>
          <a:p>
            <a:pPr lvl="0"/>
            <a:r>
              <a:rPr lang="en-GB" sz="1600" dirty="0" err="1">
                <a:latin typeface="Times New Roman" panose="02020603050405020304" pitchFamily="18" charset="0"/>
                <a:cs typeface="Times New Roman" panose="02020603050405020304" pitchFamily="18" charset="0"/>
              </a:rPr>
              <a:t>Lưu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lượng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kế</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siêu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âm</a:t>
            </a:r>
            <a:endParaRPr lang="en-GB" sz="1600" dirty="0">
              <a:latin typeface="Times New Roman" panose="02020603050405020304" pitchFamily="18" charset="0"/>
              <a:cs typeface="Times New Roman" panose="02020603050405020304" pitchFamily="18" charset="0"/>
            </a:endParaRPr>
          </a:p>
        </p:txBody>
      </p:sp>
      <p:sp>
        <p:nvSpPr>
          <p:cNvPr id="21" name="Hộp Văn bản 20">
            <a:extLst>
              <a:ext uri="{FF2B5EF4-FFF2-40B4-BE49-F238E27FC236}">
                <a16:creationId xmlns:a16="http://schemas.microsoft.com/office/drawing/2014/main" id="{421FB175-E76C-426D-9F1C-6DA831AA0EFB}"/>
              </a:ext>
            </a:extLst>
          </p:cNvPr>
          <p:cNvSpPr txBox="1"/>
          <p:nvPr/>
        </p:nvSpPr>
        <p:spPr>
          <a:xfrm>
            <a:off x="6695065" y="6213409"/>
            <a:ext cx="2312459" cy="584775"/>
          </a:xfrm>
          <a:prstGeom prst="rect">
            <a:avLst/>
          </a:prstGeom>
          <a:noFill/>
        </p:spPr>
        <p:txBody>
          <a:bodyPr wrap="square">
            <a:spAutoFit/>
          </a:bodyPr>
          <a:lstStyle/>
          <a:p>
            <a:r>
              <a:rPr lang="en-GB" sz="1600" dirty="0" err="1">
                <a:latin typeface="Times New Roman" panose="02020603050405020304" pitchFamily="18" charset="0"/>
                <a:cs typeface="Times New Roman" panose="02020603050405020304" pitchFamily="18" charset="0"/>
              </a:rPr>
              <a:t>Lưu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lượng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kế</a:t>
            </a:r>
            <a:r>
              <a:rPr lang="en-GB"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Coriolis</a:t>
            </a:r>
            <a:endParaRPr lang="en-SG" sz="1600" dirty="0"/>
          </a:p>
          <a:p>
            <a:pPr lvl="0"/>
            <a:endParaRPr lang="en-GB" sz="1600" dirty="0">
              <a:latin typeface="Times New Roman" panose="02020603050405020304" pitchFamily="18" charset="0"/>
              <a:cs typeface="Times New Roman" panose="02020603050405020304" pitchFamily="18" charset="0"/>
            </a:endParaRPr>
          </a:p>
        </p:txBody>
      </p:sp>
      <p:sp>
        <p:nvSpPr>
          <p:cNvPr id="23" name="Hộp Văn bản 22">
            <a:extLst>
              <a:ext uri="{FF2B5EF4-FFF2-40B4-BE49-F238E27FC236}">
                <a16:creationId xmlns:a16="http://schemas.microsoft.com/office/drawing/2014/main" id="{C227BF75-B5C0-4FED-9A38-9A08F5C1FB52}"/>
              </a:ext>
            </a:extLst>
          </p:cNvPr>
          <p:cNvSpPr txBox="1"/>
          <p:nvPr/>
        </p:nvSpPr>
        <p:spPr>
          <a:xfrm>
            <a:off x="714653" y="190015"/>
            <a:ext cx="4572000" cy="553998"/>
          </a:xfrm>
          <a:prstGeom prst="rect">
            <a:avLst/>
          </a:prstGeom>
          <a:noFill/>
        </p:spPr>
        <p:txBody>
          <a:bodyPr wrap="square">
            <a:spAutoFit/>
          </a:bodyPr>
          <a:lstStyle/>
          <a:p>
            <a:r>
              <a:rPr lang="en-US" sz="3000" b="1" dirty="0">
                <a:solidFill>
                  <a:schemeClr val="bg1"/>
                </a:solidFill>
                <a:cs typeface="Times New Roman" panose="02020603050405020304" pitchFamily="18" charset="0"/>
              </a:rPr>
              <a:t>PHÂN LOẠI</a:t>
            </a:r>
            <a:endParaRPr lang="en-SG" sz="3000" b="1" dirty="0">
              <a:solidFill>
                <a:schemeClr val="bg1"/>
              </a:solidFill>
            </a:endParaRPr>
          </a:p>
        </p:txBody>
      </p:sp>
      <p:sp>
        <p:nvSpPr>
          <p:cNvPr id="13" name="Chỗ dành sẵn cho Số hiệu Bản chiếu 12">
            <a:extLst>
              <a:ext uri="{FF2B5EF4-FFF2-40B4-BE49-F238E27FC236}">
                <a16:creationId xmlns:a16="http://schemas.microsoft.com/office/drawing/2014/main" id="{FB8EC2CB-82A0-4004-AEC6-A20E0551FC63}"/>
              </a:ext>
            </a:extLst>
          </p:cNvPr>
          <p:cNvSpPr>
            <a:spLocks noGrp="1"/>
          </p:cNvSpPr>
          <p:nvPr>
            <p:ph type="sldNum" sz="quarter" idx="12"/>
          </p:nvPr>
        </p:nvSpPr>
        <p:spPr/>
        <p:txBody>
          <a:bodyPr/>
          <a:lstStyle/>
          <a:p>
            <a:fld id="{A02EBBDA-6239-48A4-BF42-145536EAE284}" type="slidenum">
              <a:rPr lang="en-US" smtClean="0"/>
              <a:t>22</a:t>
            </a:fld>
            <a:endParaRPr lang="en-US"/>
          </a:p>
        </p:txBody>
      </p:sp>
    </p:spTree>
    <p:extLst>
      <p:ext uri="{BB962C8B-B14F-4D97-AF65-F5344CB8AC3E}">
        <p14:creationId xmlns:p14="http://schemas.microsoft.com/office/powerpoint/2010/main" val="416870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FDC73D2-4CB1-42FB-A2B0-74CCE7C544F0}"/>
              </a:ext>
            </a:extLst>
          </p:cNvPr>
          <p:cNvSpPr>
            <a:spLocks noGrp="1"/>
          </p:cNvSpPr>
          <p:nvPr>
            <p:ph type="title"/>
          </p:nvPr>
        </p:nvSpPr>
        <p:spPr/>
        <p:txBody>
          <a:bodyPr/>
          <a:lstStyle/>
          <a:p>
            <a:r>
              <a:rPr lang="en-GB" dirty="0" err="1">
                <a:latin typeface="+mn-lt"/>
                <a:cs typeface="Times New Roman" panose="02020603050405020304" pitchFamily="18" charset="0"/>
              </a:rPr>
              <a:t>Đo</a:t>
            </a:r>
            <a:r>
              <a:rPr lang="en-GB" dirty="0">
                <a:latin typeface="+mn-lt"/>
                <a:cs typeface="Times New Roman" panose="02020603050405020304" pitchFamily="18" charset="0"/>
              </a:rPr>
              <a:t> </a:t>
            </a:r>
            <a:r>
              <a:rPr lang="en-GB" dirty="0" err="1">
                <a:latin typeface="+mn-lt"/>
                <a:cs typeface="Times New Roman" panose="02020603050405020304" pitchFamily="18" charset="0"/>
              </a:rPr>
              <a:t>lưu</a:t>
            </a:r>
            <a:r>
              <a:rPr lang="en-GB" dirty="0">
                <a:latin typeface="+mn-lt"/>
                <a:cs typeface="Times New Roman" panose="02020603050405020304" pitchFamily="18" charset="0"/>
              </a:rPr>
              <a:t> </a:t>
            </a:r>
            <a:r>
              <a:rPr lang="en-GB" dirty="0" err="1">
                <a:latin typeface="+mn-lt"/>
                <a:cs typeface="Times New Roman" panose="02020603050405020304" pitchFamily="18" charset="0"/>
              </a:rPr>
              <a:t>lượng</a:t>
            </a:r>
            <a:r>
              <a:rPr lang="en-GB" dirty="0">
                <a:latin typeface="+mn-lt"/>
                <a:cs typeface="Times New Roman" panose="02020603050405020304" pitchFamily="18" charset="0"/>
              </a:rPr>
              <a:t> </a:t>
            </a:r>
            <a:r>
              <a:rPr lang="en-GB" dirty="0" err="1">
                <a:latin typeface="+mn-lt"/>
                <a:cs typeface="Times New Roman" panose="02020603050405020304" pitchFamily="18" charset="0"/>
              </a:rPr>
              <a:t>thể</a:t>
            </a:r>
            <a:r>
              <a:rPr lang="en-GB" dirty="0">
                <a:latin typeface="+mn-lt"/>
                <a:cs typeface="Times New Roman" panose="02020603050405020304" pitchFamily="18" charset="0"/>
              </a:rPr>
              <a:t> </a:t>
            </a:r>
            <a:r>
              <a:rPr lang="en-GB" dirty="0" err="1">
                <a:latin typeface="+mn-lt"/>
                <a:cs typeface="Times New Roman" panose="02020603050405020304" pitchFamily="18" charset="0"/>
              </a:rPr>
              <a:t>tích</a:t>
            </a:r>
            <a:endParaRPr lang="en-GB" dirty="0">
              <a:latin typeface="+mn-lt"/>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1EC65AE5-405B-4209-B333-FB94B592BCC7}"/>
              </a:ext>
            </a:extLst>
          </p:cNvPr>
          <p:cNvSpPr>
            <a:spLocks noGrp="1"/>
          </p:cNvSpPr>
          <p:nvPr>
            <p:ph sz="half" idx="1"/>
          </p:nvPr>
        </p:nvSpPr>
        <p:spPr>
          <a:xfrm>
            <a:off x="614364" y="1358486"/>
            <a:ext cx="3886200" cy="4351338"/>
          </a:xfrm>
        </p:spPr>
        <p:txBody>
          <a:bodyPr/>
          <a:lstStyle/>
          <a:p>
            <a:pPr marL="0" indent="0">
              <a:buNone/>
            </a:pPr>
            <a:r>
              <a:rPr lang="en-GB" sz="2400" b="1" dirty="0" err="1">
                <a:latin typeface="Times New Roman" panose="02020603050405020304" pitchFamily="18" charset="0"/>
                <a:cs typeface="Times New Roman" panose="02020603050405020304" pitchFamily="18" charset="0"/>
              </a:rPr>
              <a:t>Lưu</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lượng</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kế</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điện</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từ</a:t>
            </a:r>
            <a:endParaRPr lang="en-GB" sz="2400" b="1" dirty="0">
              <a:latin typeface="Times New Roman" panose="02020603050405020304" pitchFamily="18" charset="0"/>
              <a:cs typeface="Times New Roman" panose="02020603050405020304" pitchFamily="18" charset="0"/>
            </a:endParaRPr>
          </a:p>
          <a:p>
            <a:pPr marL="0" indent="0">
              <a:buNone/>
            </a:pPr>
            <a:endParaRPr lang="en-GB" sz="2400" b="1" dirty="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Nguyên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lý</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a:t>
            </a:r>
            <a:r>
              <a:rPr lang="en-GB" dirty="0">
                <a:latin typeface="Times New Roman" panose="02020603050405020304" pitchFamily="18" charset="0"/>
                <a:cs typeface="Times New Roman" panose="02020603050405020304" pitchFamily="18" charset="0"/>
              </a:rPr>
              <a:t>:</a:t>
            </a:r>
          </a:p>
          <a:p>
            <a:pPr marL="0" indent="0">
              <a:buNone/>
            </a:pPr>
            <a:r>
              <a:rPr lang="en-GB" dirty="0" err="1">
                <a:latin typeface="Times New Roman" panose="02020603050405020304" pitchFamily="18" charset="0"/>
                <a:cs typeface="Times New Roman" panose="02020603050405020304" pitchFamily="18" charset="0"/>
              </a:rPr>
              <a:t>Điện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áp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cảm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ứng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tỉ</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lệ</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thuận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với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vận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tốc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của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lưu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lượng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dòng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chảy</a:t>
            </a:r>
            <a:endParaRPr lang="en-GB" dirty="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Công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thức</a:t>
            </a:r>
            <a:r>
              <a:rPr lang="en-GB" dirty="0">
                <a:latin typeface="Times New Roman" panose="02020603050405020304" pitchFamily="18" charset="0"/>
                <a:cs typeface="Times New Roman" panose="02020603050405020304" pitchFamily="18" charset="0"/>
              </a:rPr>
              <a:t>:</a:t>
            </a:r>
          </a:p>
          <a:p>
            <a:pPr marL="0" indent="0">
              <a:buNone/>
            </a:pP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Ue</a:t>
            </a:r>
            <a:r>
              <a:rPr lang="en-GB" dirty="0">
                <a:latin typeface="Times New Roman" panose="02020603050405020304" pitchFamily="18" charset="0"/>
                <a:cs typeface="Times New Roman" panose="02020603050405020304" pitchFamily="18" charset="0"/>
              </a:rPr>
              <a:t> = </a:t>
            </a:r>
            <a:r>
              <a:rPr lang="en-GB" dirty="0" err="1">
                <a:latin typeface="Times New Roman" panose="02020603050405020304" pitchFamily="18" charset="0"/>
                <a:cs typeface="Times New Roman" panose="02020603050405020304" pitchFamily="18" charset="0"/>
              </a:rPr>
              <a:t>B.L.v</a:t>
            </a: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          Q = </a:t>
            </a:r>
            <a:r>
              <a:rPr lang="en-GB" dirty="0" err="1">
                <a:latin typeface="Times New Roman" panose="02020603050405020304" pitchFamily="18" charset="0"/>
                <a:cs typeface="Times New Roman" panose="02020603050405020304" pitchFamily="18" charset="0"/>
              </a:rPr>
              <a:t>A.v</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6" name="Chỗ dành sẵn cho Nội dung 5">
            <a:extLst>
              <a:ext uri="{FF2B5EF4-FFF2-40B4-BE49-F238E27FC236}">
                <a16:creationId xmlns:a16="http://schemas.microsoft.com/office/drawing/2014/main" id="{7DC3CF0D-D0B7-4464-95E0-02F43398B2D7}"/>
              </a:ext>
            </a:extLst>
          </p:cNvPr>
          <p:cNvPicPr>
            <a:picLocks noGrp="1" noChangeAspect="1"/>
          </p:cNvPicPr>
          <p:nvPr>
            <p:ph sz="half" idx="2"/>
          </p:nvPr>
        </p:nvPicPr>
        <p:blipFill>
          <a:blip r:embed="rId2"/>
          <a:stretch>
            <a:fillRect/>
          </a:stretch>
        </p:blipFill>
        <p:spPr>
          <a:xfrm>
            <a:off x="4643437" y="2453481"/>
            <a:ext cx="3857625" cy="3095625"/>
          </a:xfrm>
        </p:spPr>
      </p:pic>
      <p:sp>
        <p:nvSpPr>
          <p:cNvPr id="7" name="Chỗ dành sẵn cho Số hiệu Bản chiếu 6">
            <a:extLst>
              <a:ext uri="{FF2B5EF4-FFF2-40B4-BE49-F238E27FC236}">
                <a16:creationId xmlns:a16="http://schemas.microsoft.com/office/drawing/2014/main" id="{1F5819FA-C460-4A4C-8652-2B81F5C6AAF4}"/>
              </a:ext>
            </a:extLst>
          </p:cNvPr>
          <p:cNvSpPr>
            <a:spLocks noGrp="1"/>
          </p:cNvSpPr>
          <p:nvPr>
            <p:ph type="sldNum" sz="quarter" idx="12"/>
          </p:nvPr>
        </p:nvSpPr>
        <p:spPr/>
        <p:txBody>
          <a:bodyPr/>
          <a:lstStyle/>
          <a:p>
            <a:fld id="{A02EBBDA-6239-48A4-BF42-145536EAE284}" type="slidenum">
              <a:rPr lang="en-US" smtClean="0"/>
              <a:t>23</a:t>
            </a:fld>
            <a:endParaRPr lang="en-US"/>
          </a:p>
        </p:txBody>
      </p:sp>
    </p:spTree>
    <p:extLst>
      <p:ext uri="{BB962C8B-B14F-4D97-AF65-F5344CB8AC3E}">
        <p14:creationId xmlns:p14="http://schemas.microsoft.com/office/powerpoint/2010/main" val="826172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cs typeface="Times New Roman" panose="02020603050405020304" pitchFamily="18" charset="0"/>
              </a:rPr>
              <a:t>Đo lưu lượng thể tích</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a:bodyPr>
              <a:lstStyle/>
              <a:p>
                <a:pPr marL="0" indent="0">
                  <a:buNone/>
                </a:pPr>
                <a:r>
                  <a:rPr lang="en-US" sz="2000" b="1" dirty="0" err="1">
                    <a:cs typeface="Times New Roman" panose="02020603050405020304" pitchFamily="18" charset="0"/>
                  </a:rPr>
                  <a:t>Lưu</a:t>
                </a:r>
                <a:r>
                  <a:rPr lang="en-US" sz="2000" b="1" dirty="0">
                    <a:cs typeface="Times New Roman" panose="02020603050405020304" pitchFamily="18" charset="0"/>
                  </a:rPr>
                  <a:t> </a:t>
                </a:r>
                <a:r>
                  <a:rPr lang="en-US" sz="2000" b="1" dirty="0" err="1">
                    <a:cs typeface="Times New Roman" panose="02020603050405020304" pitchFamily="18" charset="0"/>
                  </a:rPr>
                  <a:t>lượng</a:t>
                </a:r>
                <a:r>
                  <a:rPr lang="en-US" sz="2000" b="1" dirty="0">
                    <a:cs typeface="Times New Roman" panose="02020603050405020304" pitchFamily="18" charset="0"/>
                  </a:rPr>
                  <a:t> </a:t>
                </a:r>
                <a:r>
                  <a:rPr lang="en-US" sz="2000" b="1" dirty="0" err="1">
                    <a:cs typeface="Times New Roman" panose="02020603050405020304" pitchFamily="18" charset="0"/>
                  </a:rPr>
                  <a:t>kế</a:t>
                </a:r>
                <a:r>
                  <a:rPr lang="en-US" sz="2000" b="1" dirty="0">
                    <a:cs typeface="Times New Roman" panose="02020603050405020304" pitchFamily="18" charset="0"/>
                  </a:rPr>
                  <a:t> </a:t>
                </a:r>
                <a:r>
                  <a:rPr lang="en-US" sz="2000" b="1" dirty="0" err="1">
                    <a:cs typeface="Times New Roman" panose="02020603050405020304" pitchFamily="18" charset="0"/>
                  </a:rPr>
                  <a:t>chênh</a:t>
                </a:r>
                <a:r>
                  <a:rPr lang="en-US" sz="2000" b="1" dirty="0">
                    <a:cs typeface="Times New Roman" panose="02020603050405020304" pitchFamily="18" charset="0"/>
                  </a:rPr>
                  <a:t> áp</a:t>
                </a:r>
              </a:p>
              <a:p>
                <a:pPr marL="457200" indent="-457200">
                  <a:buFont typeface="+mj-lt"/>
                  <a:buAutoNum type="alphaLcPeriod"/>
                </a:pPr>
                <a:r>
                  <a:rPr lang="en-US" sz="2000" dirty="0" err="1">
                    <a:cs typeface="Times New Roman" panose="02020603050405020304" pitchFamily="18" charset="0"/>
                  </a:rPr>
                  <a:t>Phương</a:t>
                </a:r>
                <a:r>
                  <a:rPr lang="en-US" sz="2000" dirty="0">
                    <a:cs typeface="Times New Roman" panose="02020603050405020304" pitchFamily="18" charset="0"/>
                  </a:rPr>
                  <a:t> trình:</a:t>
                </a:r>
              </a:p>
              <a:p>
                <a:pPr marL="342900" lvl="1" indent="0">
                  <a:buNone/>
                </a:pPr>
                <a:r>
                  <a:rPr lang="en-US" sz="2000" dirty="0">
                    <a:cs typeface="Times New Roman" panose="02020603050405020304" pitchFamily="18" charset="0"/>
                  </a:rPr>
                  <a:t>			</a:t>
                </a:r>
                <a:r>
                  <a:rPr lang="en-US" sz="2000" b="1" i="1" dirty="0">
                    <a:cs typeface="Times New Roman" panose="02020603050405020304" pitchFamily="18" charset="0"/>
                  </a:rPr>
                  <a:t>Q = K.</a:t>
                </a:r>
                <a14:m>
                  <m:oMath xmlns:m="http://schemas.openxmlformats.org/officeDocument/2006/math">
                    <m:rad>
                      <m:radPr>
                        <m:degHide m:val="on"/>
                        <m:ctrlPr>
                          <a:rPr lang="en-US" sz="2000" b="1" i="1" smtClean="0">
                            <a:latin typeface="Cambria Math" panose="02040503050406030204" pitchFamily="18" charset="0"/>
                            <a:cs typeface="Arial" panose="020B0604020202020204" pitchFamily="34" charset="0"/>
                          </a:rPr>
                        </m:ctrlPr>
                      </m:radPr>
                      <m:deg/>
                      <m:e>
                        <m:r>
                          <m:rPr>
                            <m:nor/>
                          </m:rPr>
                          <a:rPr lang="en-US" sz="2000" b="1" i="1" dirty="0">
                            <a:cs typeface="Times New Roman" panose="02020603050405020304" pitchFamily="18" charset="0"/>
                          </a:rPr>
                          <m:t>∆</m:t>
                        </m:r>
                        <m:r>
                          <m:rPr>
                            <m:nor/>
                          </m:rPr>
                          <a:rPr lang="en-US" sz="2000" b="1" i="1" dirty="0" smtClean="0">
                            <a:cs typeface="Times New Roman" panose="02020603050405020304" pitchFamily="18" charset="0"/>
                          </a:rPr>
                          <m:t>P</m:t>
                        </m:r>
                      </m:e>
                    </m:rad>
                  </m:oMath>
                </a14:m>
                <a:endParaRPr lang="en-US" sz="2000" b="1" i="1" dirty="0">
                  <a:cs typeface="Times New Roman" panose="02020603050405020304" pitchFamily="18" charset="0"/>
                </a:endParaRPr>
              </a:p>
              <a:p>
                <a:pPr marL="342900" lvl="1" indent="0">
                  <a:buNone/>
                </a:pPr>
                <a:r>
                  <a:rPr lang="en-US" sz="2000" b="1" i="1" dirty="0">
                    <a:cs typeface="Times New Roman" panose="02020603050405020304" pitchFamily="18" charset="0"/>
                  </a:rPr>
                  <a:t>		</a:t>
                </a:r>
                <a:r>
                  <a:rPr lang="en-US" sz="2000" dirty="0">
                    <a:cs typeface="Times New Roman" panose="02020603050405020304" pitchFamily="18" charset="0"/>
                  </a:rPr>
                  <a:t>Với 	Q : lưu lượng thể tích</a:t>
                </a:r>
              </a:p>
              <a:p>
                <a:pPr marL="342900" lvl="1" indent="0">
                  <a:buNone/>
                </a:pPr>
                <a:r>
                  <a:rPr lang="en-US" sz="2000" dirty="0">
                    <a:cs typeface="Times New Roman" panose="02020603050405020304" pitchFamily="18" charset="0"/>
                  </a:rPr>
                  <a:t>			K : hệ số</a:t>
                </a:r>
              </a:p>
              <a:p>
                <a:pPr marL="342900" lvl="1" indent="0">
                  <a:buNone/>
                </a:pPr>
                <a:r>
                  <a:rPr lang="en-US" sz="2000" dirty="0">
                    <a:cs typeface="Times New Roman" panose="02020603050405020304" pitchFamily="18" charset="0"/>
                  </a:rPr>
                  <a:t>		         </a:t>
                </a:r>
                <a14:m>
                  <m:oMath xmlns:m="http://schemas.openxmlformats.org/officeDocument/2006/math">
                    <m:r>
                      <m:rPr>
                        <m:nor/>
                      </m:rPr>
                      <a:rPr lang="en-US" sz="2000" dirty="0">
                        <a:cs typeface="Times New Roman" panose="02020603050405020304" pitchFamily="18" charset="0"/>
                      </a:rPr>
                      <m:t>∆</m:t>
                    </m:r>
                  </m:oMath>
                </a14:m>
                <a:r>
                  <a:rPr lang="en-US" sz="2000" dirty="0">
                    <a:cs typeface="Times New Roman" panose="02020603050405020304" pitchFamily="18" charset="0"/>
                  </a:rPr>
                  <a:t>P : chênh áp</a:t>
                </a:r>
                <a:endParaRPr lang="en-US" sz="2000" i="1" dirty="0">
                  <a:cs typeface="Times New Roman" panose="02020603050405020304" pitchFamily="18" charset="0"/>
                </a:endParaRPr>
              </a:p>
              <a:p>
                <a:pPr lvl="1"/>
                <a:r>
                  <a:rPr lang="en-US" sz="2000" dirty="0" err="1">
                    <a:cs typeface="Times New Roman" panose="02020603050405020304" pitchFamily="18" charset="0"/>
                  </a:rPr>
                  <a:t>Các</a:t>
                </a:r>
                <a:r>
                  <a:rPr lang="en-US" sz="2000" dirty="0">
                    <a:cs typeface="Times New Roman" panose="02020603050405020304" pitchFamily="18" charset="0"/>
                  </a:rPr>
                  <a:t> thiết bị tạo </a:t>
                </a:r>
                <a:r>
                  <a:rPr lang="en-US" sz="2000" dirty="0" err="1">
                    <a:cs typeface="Times New Roman" panose="02020603050405020304" pitchFamily="18" charset="0"/>
                  </a:rPr>
                  <a:t>chênh</a:t>
                </a:r>
                <a:r>
                  <a:rPr lang="en-US" sz="2000" dirty="0">
                    <a:cs typeface="Times New Roman" panose="02020603050405020304" pitchFamily="18" charset="0"/>
                  </a:rPr>
                  <a:t> </a:t>
                </a:r>
                <a:r>
                  <a:rPr lang="en-US" sz="2000" dirty="0" err="1">
                    <a:cs typeface="Times New Roman" panose="02020603050405020304" pitchFamily="18" charset="0"/>
                  </a:rPr>
                  <a:t>áp</a:t>
                </a:r>
                <a:r>
                  <a:rPr lang="en-US" sz="2000" dirty="0">
                    <a:cs typeface="Times New Roman" panose="02020603050405020304" pitchFamily="18" charset="0"/>
                  </a:rPr>
                  <a:t>:</a:t>
                </a:r>
              </a:p>
              <a:p>
                <a:pPr lvl="2">
                  <a:buFontTx/>
                  <a:buChar char="-"/>
                </a:pPr>
                <a:r>
                  <a:rPr lang="en-US" sz="2000" dirty="0" err="1">
                    <a:cs typeface="Times New Roman" panose="02020603050405020304" pitchFamily="18" charset="0"/>
                  </a:rPr>
                  <a:t>Tấm</a:t>
                </a:r>
                <a:r>
                  <a:rPr lang="en-US" sz="2000" dirty="0">
                    <a:cs typeface="Times New Roman" panose="02020603050405020304" pitchFamily="18" charset="0"/>
                  </a:rPr>
                  <a:t> Orifice.</a:t>
                </a:r>
              </a:p>
              <a:p>
                <a:pPr lvl="2">
                  <a:buFontTx/>
                  <a:buChar char="-"/>
                </a:pPr>
                <a:r>
                  <a:rPr lang="en-US" sz="2000" dirty="0">
                    <a:cs typeface="Times New Roman" panose="02020603050405020304" pitchFamily="18" charset="0"/>
                  </a:rPr>
                  <a:t>Venturi anh flow tube.</a:t>
                </a:r>
              </a:p>
              <a:p>
                <a:pPr lvl="2">
                  <a:buFontTx/>
                  <a:buChar char="-"/>
                </a:pPr>
                <a:r>
                  <a:rPr lang="en-US" sz="2000" dirty="0">
                    <a:cs typeface="Times New Roman" panose="02020603050405020304" pitchFamily="18" charset="0"/>
                  </a:rPr>
                  <a:t>Pilot tube</a:t>
                </a:r>
              </a:p>
              <a:p>
                <a:pPr lvl="2">
                  <a:buFontTx/>
                  <a:buChar char="-"/>
                </a:pPr>
                <a:r>
                  <a:rPr lang="en-US" sz="2000" dirty="0">
                    <a:cs typeface="Times New Roman" panose="02020603050405020304" pitchFamily="18" charset="0"/>
                  </a:rPr>
                  <a:t>Elbow meters</a:t>
                </a:r>
              </a:p>
              <a:p>
                <a:pPr lvl="2">
                  <a:buFontTx/>
                  <a:buChar char="-"/>
                </a:pPr>
                <a:r>
                  <a:rPr lang="en-US" sz="2000" dirty="0">
                    <a:cs typeface="Times New Roman" panose="02020603050405020304" pitchFamily="18" charset="0"/>
                  </a:rPr>
                  <a:t>Flow nozzle</a:t>
                </a:r>
              </a:p>
              <a:p>
                <a:pPr lvl="2">
                  <a:buFontTx/>
                  <a:buChar char="-"/>
                </a:pPr>
                <a:endParaRPr lang="en-US" sz="1600" dirty="0">
                  <a:cs typeface="Times New Roman" panose="02020603050405020304" pitchFamily="18" charset="0"/>
                </a:endParaRPr>
              </a:p>
              <a:p>
                <a:pPr lvl="2">
                  <a:buFontTx/>
                  <a:buChar char="-"/>
                </a:pPr>
                <a:endParaRPr lang="en-US" sz="1600" dirty="0">
                  <a:cs typeface="Times New Roman" panose="02020603050405020304" pitchFamily="18" charset="0"/>
                </a:endParaRPr>
              </a:p>
              <a:p>
                <a:pPr marL="685800" lvl="2" indent="0">
                  <a:buNone/>
                </a:pPr>
                <a:endParaRPr lang="en-US" sz="1600" dirty="0">
                  <a:cs typeface="Times New Roman" panose="02020603050405020304" pitchFamily="18" charset="0"/>
                </a:endParaRPr>
              </a:p>
              <a:p>
                <a:pPr marL="342900" lvl="1" indent="0">
                  <a:buNone/>
                </a:pPr>
                <a:endParaRPr lang="en-US"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1724" t="-1401" b="-1261"/>
                </a:stretch>
              </a:blipFill>
            </p:spPr>
            <p:txBody>
              <a:bodyPr/>
              <a:lstStyle/>
              <a:p>
                <a:r>
                  <a:rPr lang="en-US">
                    <a:noFill/>
                  </a:rPr>
                  <a:t> </a:t>
                </a:r>
              </a:p>
            </p:txBody>
          </p:sp>
        </mc:Fallback>
      </mc:AlternateContent>
      <p:pic>
        <p:nvPicPr>
          <p:cNvPr id="1026" name="Picture 2" descr="Phương pháp đo lưu lượng bằng cách đo độ giảm áp suất">
            <a:extLst>
              <a:ext uri="{FF2B5EF4-FFF2-40B4-BE49-F238E27FC236}">
                <a16:creationId xmlns:a16="http://schemas.microsoft.com/office/drawing/2014/main" id="{373DF8D5-EB74-4402-9171-DF9F3D6F2DF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217676" y="2068707"/>
            <a:ext cx="4828670" cy="4149637"/>
          </a:xfrm>
          <a:prstGeom prst="rect">
            <a:avLst/>
          </a:prstGeom>
          <a:noFill/>
          <a:extLst>
            <a:ext uri="{909E8E84-426E-40DD-AFC4-6F175D3DCCD1}">
              <a14:hiddenFill xmlns:a14="http://schemas.microsoft.com/office/drawing/2010/main">
                <a:solidFill>
                  <a:srgbClr val="FFFFFF"/>
                </a:solidFill>
              </a14:hiddenFill>
            </a:ext>
          </a:extLst>
        </p:spPr>
      </p:pic>
      <p:sp>
        <p:nvSpPr>
          <p:cNvPr id="6" name="Chỗ dành sẵn cho Số hiệu Bản chiếu 5">
            <a:extLst>
              <a:ext uri="{FF2B5EF4-FFF2-40B4-BE49-F238E27FC236}">
                <a16:creationId xmlns:a16="http://schemas.microsoft.com/office/drawing/2014/main" id="{F0D2DF0D-E40D-48EA-BEC0-0E3E18F83B76}"/>
              </a:ext>
            </a:extLst>
          </p:cNvPr>
          <p:cNvSpPr>
            <a:spLocks noGrp="1"/>
          </p:cNvSpPr>
          <p:nvPr>
            <p:ph type="sldNum" sz="quarter" idx="12"/>
          </p:nvPr>
        </p:nvSpPr>
        <p:spPr/>
        <p:txBody>
          <a:bodyPr/>
          <a:lstStyle/>
          <a:p>
            <a:fld id="{A02EBBDA-6239-48A4-BF42-145536EAE284}" type="slidenum">
              <a:rPr lang="en-US" smtClean="0"/>
              <a:t>24</a:t>
            </a:fld>
            <a:endParaRPr lang="en-US"/>
          </a:p>
        </p:txBody>
      </p:sp>
    </p:spTree>
    <p:extLst>
      <p:ext uri="{BB962C8B-B14F-4D97-AF65-F5344CB8AC3E}">
        <p14:creationId xmlns:p14="http://schemas.microsoft.com/office/powerpoint/2010/main" val="2304784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cs typeface="Times New Roman" panose="02020603050405020304" pitchFamily="18" charset="0"/>
              </a:rPr>
              <a:t>Đo lưu lượng khối lượng</a:t>
            </a:r>
          </a:p>
        </p:txBody>
      </p:sp>
      <p:sp>
        <p:nvSpPr>
          <p:cNvPr id="3" name="Content Placeholder 2"/>
          <p:cNvSpPr>
            <a:spLocks noGrp="1"/>
          </p:cNvSpPr>
          <p:nvPr>
            <p:ph idx="1"/>
          </p:nvPr>
        </p:nvSpPr>
        <p:spPr>
          <a:xfrm>
            <a:off x="488951" y="1858617"/>
            <a:ext cx="4163440" cy="4389782"/>
          </a:xfrm>
        </p:spPr>
        <p:txBody>
          <a:bodyPr>
            <a:normAutofit/>
          </a:bodyPr>
          <a:lstStyle/>
          <a:p>
            <a:pPr lvl="1">
              <a:buFontTx/>
              <a:buChar char="-"/>
            </a:pPr>
            <a:r>
              <a:rPr lang="en-US" sz="2000" dirty="0" err="1">
                <a:cs typeface="Times New Roman" panose="02020603050405020304" pitchFamily="18" charset="0"/>
              </a:rPr>
              <a:t>Được</a:t>
            </a:r>
            <a:r>
              <a:rPr lang="en-US" sz="2000" dirty="0">
                <a:cs typeface="Times New Roman" panose="02020603050405020304" pitchFamily="18" charset="0"/>
              </a:rPr>
              <a:t> dùng trong các hệ thống tuần hoàn của các hệ thống máy công suất lớn. </a:t>
            </a:r>
          </a:p>
          <a:p>
            <a:pPr marL="342900" lvl="1" indent="0">
              <a:buNone/>
            </a:pPr>
            <a:endParaRPr lang="en-US" sz="2000" dirty="0">
              <a:cs typeface="Times New Roman" panose="02020603050405020304" pitchFamily="18" charset="0"/>
            </a:endParaRPr>
          </a:p>
          <a:p>
            <a:pPr lvl="1">
              <a:buFontTx/>
              <a:buChar char="-"/>
            </a:pPr>
            <a:r>
              <a:rPr lang="en-US" sz="2000" dirty="0" err="1">
                <a:cs typeface="Times New Roman" panose="02020603050405020304" pitchFamily="18" charset="0"/>
              </a:rPr>
              <a:t>Có</a:t>
            </a:r>
            <a:r>
              <a:rPr lang="en-US" sz="2000" dirty="0">
                <a:cs typeface="Times New Roman" panose="02020603050405020304" pitchFamily="18" charset="0"/>
              </a:rPr>
              <a:t> 2 hình thức :</a:t>
            </a:r>
          </a:p>
          <a:p>
            <a:pPr marL="685800" lvl="2" indent="0">
              <a:buNone/>
            </a:pPr>
            <a:r>
              <a:rPr lang="en-US" sz="2000" dirty="0">
                <a:cs typeface="Times New Roman" panose="02020603050405020304" pitchFamily="18" charset="0"/>
              </a:rPr>
              <a:t>+ Đặt một lượng nhiệt nhất định vào dòng lưu chất và đo sự suy giảm lượng nhiệt ấy qua 2 </a:t>
            </a:r>
            <a:r>
              <a:rPr lang="en-US" sz="2000" dirty="0" err="1">
                <a:cs typeface="Times New Roman" panose="02020603050405020304" pitchFamily="18" charset="0"/>
              </a:rPr>
              <a:t>điểm</a:t>
            </a:r>
            <a:r>
              <a:rPr lang="en-US" sz="2000" dirty="0">
                <a:cs typeface="Times New Roman" panose="02020603050405020304" pitchFamily="18" charset="0"/>
              </a:rPr>
              <a:t>.</a:t>
            </a:r>
          </a:p>
          <a:p>
            <a:pPr marL="685800" lvl="2" indent="0">
              <a:buNone/>
            </a:pPr>
            <a:endParaRPr lang="en-US" sz="2000" dirty="0">
              <a:cs typeface="Times New Roman" panose="02020603050405020304" pitchFamily="18" charset="0"/>
            </a:endParaRPr>
          </a:p>
          <a:p>
            <a:pPr marL="685800" lvl="2" indent="0">
              <a:buNone/>
            </a:pPr>
            <a:r>
              <a:rPr lang="en-US" sz="2000" dirty="0">
                <a:cs typeface="Times New Roman" panose="02020603050405020304" pitchFamily="18" charset="0"/>
              </a:rPr>
              <a:t>+ Đặt một nguồn nhiệt vào lưu chất sao cho sự chênh lệch nhiệt độ giữa hai điểm là không thay đổi.</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17856" r="55840" b="1"/>
          <a:stretch/>
        </p:blipFill>
        <p:spPr>
          <a:xfrm>
            <a:off x="5899166" y="3696927"/>
            <a:ext cx="2813946" cy="2942758"/>
          </a:xfrm>
          <a:prstGeom prst="rect">
            <a:avLst/>
          </a:prstGeom>
        </p:spPr>
      </p:pic>
      <p:sp>
        <p:nvSpPr>
          <p:cNvPr id="6" name="Hộp Văn bản 5">
            <a:extLst>
              <a:ext uri="{FF2B5EF4-FFF2-40B4-BE49-F238E27FC236}">
                <a16:creationId xmlns:a16="http://schemas.microsoft.com/office/drawing/2014/main" id="{E4E6A815-6DB1-4ECA-83E6-DAC3A8CB6D42}"/>
              </a:ext>
            </a:extLst>
          </p:cNvPr>
          <p:cNvSpPr txBox="1"/>
          <p:nvPr/>
        </p:nvSpPr>
        <p:spPr>
          <a:xfrm>
            <a:off x="488950" y="1238248"/>
            <a:ext cx="6070876" cy="477054"/>
          </a:xfrm>
          <a:prstGeom prst="rect">
            <a:avLst/>
          </a:prstGeom>
          <a:noFill/>
        </p:spPr>
        <p:txBody>
          <a:bodyPr wrap="square">
            <a:spAutoFit/>
          </a:bodyPr>
          <a:lstStyle/>
          <a:p>
            <a:r>
              <a:rPr lang="en-US" sz="2500" b="1" dirty="0" err="1">
                <a:cs typeface="Times New Roman" panose="02020603050405020304" pitchFamily="18" charset="0"/>
              </a:rPr>
              <a:t>Đo</a:t>
            </a:r>
            <a:r>
              <a:rPr lang="en-US" sz="2500" b="1" dirty="0">
                <a:cs typeface="Times New Roman" panose="02020603050405020304" pitchFamily="18" charset="0"/>
              </a:rPr>
              <a:t> </a:t>
            </a:r>
            <a:r>
              <a:rPr lang="en-US" sz="2500" b="1" dirty="0" err="1">
                <a:cs typeface="Times New Roman" panose="02020603050405020304" pitchFamily="18" charset="0"/>
              </a:rPr>
              <a:t>lưu</a:t>
            </a:r>
            <a:r>
              <a:rPr lang="en-US" sz="2500" b="1" dirty="0">
                <a:cs typeface="Times New Roman" panose="02020603050405020304" pitchFamily="18" charset="0"/>
              </a:rPr>
              <a:t> </a:t>
            </a:r>
            <a:r>
              <a:rPr lang="en-US" sz="2500" b="1" dirty="0" err="1">
                <a:cs typeface="Times New Roman" panose="02020603050405020304" pitchFamily="18" charset="0"/>
              </a:rPr>
              <a:t>lượng</a:t>
            </a:r>
            <a:r>
              <a:rPr lang="en-US" sz="2500" b="1" dirty="0">
                <a:cs typeface="Times New Roman" panose="02020603050405020304" pitchFamily="18" charset="0"/>
              </a:rPr>
              <a:t> </a:t>
            </a:r>
            <a:r>
              <a:rPr lang="en-US" sz="2500" b="1" dirty="0" err="1">
                <a:cs typeface="Times New Roman" panose="02020603050405020304" pitchFamily="18" charset="0"/>
              </a:rPr>
              <a:t>theo</a:t>
            </a:r>
            <a:r>
              <a:rPr lang="en-US" sz="2500" b="1" dirty="0">
                <a:cs typeface="Times New Roman" panose="02020603050405020304" pitchFamily="18" charset="0"/>
              </a:rPr>
              <a:t> </a:t>
            </a:r>
            <a:r>
              <a:rPr lang="en-US" sz="2500" b="1" dirty="0" err="1">
                <a:cs typeface="Times New Roman" panose="02020603050405020304" pitchFamily="18" charset="0"/>
              </a:rPr>
              <a:t>nguyên</a:t>
            </a:r>
            <a:r>
              <a:rPr lang="en-US" sz="2500" b="1" dirty="0">
                <a:cs typeface="Times New Roman" panose="02020603050405020304" pitchFamily="18" charset="0"/>
              </a:rPr>
              <a:t> </a:t>
            </a:r>
            <a:r>
              <a:rPr lang="en-US" sz="2500" b="1" dirty="0" err="1">
                <a:cs typeface="Times New Roman" panose="02020603050405020304" pitchFamily="18" charset="0"/>
              </a:rPr>
              <a:t>lý</a:t>
            </a:r>
            <a:r>
              <a:rPr lang="en-US" sz="2500" b="1" dirty="0">
                <a:cs typeface="Times New Roman" panose="02020603050405020304" pitchFamily="18" charset="0"/>
              </a:rPr>
              <a:t> </a:t>
            </a:r>
            <a:r>
              <a:rPr lang="en-US" sz="2500" b="1" dirty="0" err="1">
                <a:cs typeface="Times New Roman" panose="02020603050405020304" pitchFamily="18" charset="0"/>
              </a:rPr>
              <a:t>gia</a:t>
            </a:r>
            <a:r>
              <a:rPr lang="en-US" sz="2500" b="1" dirty="0">
                <a:cs typeface="Times New Roman" panose="02020603050405020304" pitchFamily="18" charset="0"/>
              </a:rPr>
              <a:t> </a:t>
            </a:r>
            <a:r>
              <a:rPr lang="en-US" sz="2500" b="1" dirty="0" err="1">
                <a:cs typeface="Times New Roman" panose="02020603050405020304" pitchFamily="18" charset="0"/>
              </a:rPr>
              <a:t>nhiệt</a:t>
            </a:r>
            <a:r>
              <a:rPr lang="en-US" sz="2500" b="1" dirty="0">
                <a:cs typeface="Times New Roman" panose="02020603050405020304" pitchFamily="18" charset="0"/>
              </a:rPr>
              <a:t>.</a:t>
            </a:r>
          </a:p>
        </p:txBody>
      </p:sp>
      <p:pic>
        <p:nvPicPr>
          <p:cNvPr id="7" name="Picture 3">
            <a:extLst>
              <a:ext uri="{FF2B5EF4-FFF2-40B4-BE49-F238E27FC236}">
                <a16:creationId xmlns:a16="http://schemas.microsoft.com/office/drawing/2014/main" id="{7552C04B-3E8E-46E3-9722-1AB6B4CFD2D9}"/>
              </a:ext>
            </a:extLst>
          </p:cNvPr>
          <p:cNvPicPr>
            <a:picLocks noChangeAspect="1"/>
          </p:cNvPicPr>
          <p:nvPr/>
        </p:nvPicPr>
        <p:blipFill rotWithShape="1">
          <a:blip r:embed="rId2">
            <a:extLst>
              <a:ext uri="{28A0092B-C50C-407E-A947-70E740481C1C}">
                <a14:useLocalDpi xmlns:a14="http://schemas.microsoft.com/office/drawing/2010/main" val="0"/>
              </a:ext>
            </a:extLst>
          </a:blip>
          <a:srcRect l="60577" t="16982" r="12383" b="16120"/>
          <a:stretch/>
        </p:blipFill>
        <p:spPr>
          <a:xfrm>
            <a:off x="4652391" y="2071266"/>
            <a:ext cx="1837861" cy="2556441"/>
          </a:xfrm>
          <a:prstGeom prst="rect">
            <a:avLst/>
          </a:prstGeom>
        </p:spPr>
      </p:pic>
      <p:sp>
        <p:nvSpPr>
          <p:cNvPr id="9" name="Chỗ dành sẵn cho Số hiệu Bản chiếu 8">
            <a:extLst>
              <a:ext uri="{FF2B5EF4-FFF2-40B4-BE49-F238E27FC236}">
                <a16:creationId xmlns:a16="http://schemas.microsoft.com/office/drawing/2014/main" id="{F542DF9E-F281-4E38-8F26-7F4B69E51959}"/>
              </a:ext>
            </a:extLst>
          </p:cNvPr>
          <p:cNvSpPr>
            <a:spLocks noGrp="1"/>
          </p:cNvSpPr>
          <p:nvPr>
            <p:ph type="sldNum" sz="quarter" idx="12"/>
          </p:nvPr>
        </p:nvSpPr>
        <p:spPr/>
        <p:txBody>
          <a:bodyPr/>
          <a:lstStyle/>
          <a:p>
            <a:fld id="{A02EBBDA-6239-48A4-BF42-145536EAE284}" type="slidenum">
              <a:rPr lang="en-US" smtClean="0"/>
              <a:t>25</a:t>
            </a:fld>
            <a:endParaRPr lang="en-US"/>
          </a:p>
        </p:txBody>
      </p:sp>
    </p:spTree>
    <p:extLst>
      <p:ext uri="{BB962C8B-B14F-4D97-AF65-F5344CB8AC3E}">
        <p14:creationId xmlns:p14="http://schemas.microsoft.com/office/powerpoint/2010/main" val="2567792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cs typeface="Times New Roman" panose="02020603050405020304" pitchFamily="18" charset="0"/>
              </a:rPr>
              <a:t>Đo lưu lượng khối lượng</a:t>
            </a:r>
          </a:p>
        </p:txBody>
      </p:sp>
      <p:sp>
        <p:nvSpPr>
          <p:cNvPr id="3" name="Content Placeholder 2"/>
          <p:cNvSpPr>
            <a:spLocks noGrp="1"/>
          </p:cNvSpPr>
          <p:nvPr>
            <p:ph sz="half" idx="1"/>
          </p:nvPr>
        </p:nvSpPr>
        <p:spPr>
          <a:xfrm>
            <a:off x="628650" y="1396202"/>
            <a:ext cx="4191925" cy="4780762"/>
          </a:xfrm>
        </p:spPr>
        <p:txBody>
          <a:bodyPr>
            <a:noAutofit/>
          </a:bodyPr>
          <a:lstStyle/>
          <a:p>
            <a:pPr marL="0" indent="0">
              <a:buNone/>
            </a:pPr>
            <a:r>
              <a:rPr lang="en-US" sz="2200" b="1" dirty="0">
                <a:cs typeface="Times New Roman" panose="02020603050405020304" pitchFamily="18" charset="0"/>
              </a:rPr>
              <a:t>2. </a:t>
            </a:r>
            <a:r>
              <a:rPr lang="en-US" sz="2200" b="1" dirty="0" err="1">
                <a:cs typeface="Times New Roman" panose="02020603050405020304" pitchFamily="18" charset="0"/>
              </a:rPr>
              <a:t>Lưu</a:t>
            </a:r>
            <a:r>
              <a:rPr lang="en-US" sz="2200" b="1" dirty="0">
                <a:cs typeface="Times New Roman" panose="02020603050405020304" pitchFamily="18" charset="0"/>
              </a:rPr>
              <a:t> </a:t>
            </a:r>
            <a:r>
              <a:rPr lang="en-US" sz="2200" b="1" dirty="0" err="1">
                <a:cs typeface="Times New Roman" panose="02020603050405020304" pitchFamily="18" charset="0"/>
              </a:rPr>
              <a:t>lượng</a:t>
            </a:r>
            <a:r>
              <a:rPr lang="en-US" sz="2200" b="1" dirty="0">
                <a:cs typeface="Times New Roman" panose="02020603050405020304" pitchFamily="18" charset="0"/>
              </a:rPr>
              <a:t> </a:t>
            </a:r>
            <a:r>
              <a:rPr lang="en-US" sz="2200" b="1" dirty="0" err="1">
                <a:cs typeface="Times New Roman" panose="02020603050405020304" pitchFamily="18" charset="0"/>
              </a:rPr>
              <a:t>kế</a:t>
            </a:r>
            <a:r>
              <a:rPr lang="en-US" sz="2200" b="1" dirty="0">
                <a:cs typeface="Times New Roman" panose="02020603050405020304" pitchFamily="18" charset="0"/>
              </a:rPr>
              <a:t> Coriolis</a:t>
            </a:r>
          </a:p>
          <a:p>
            <a:r>
              <a:rPr lang="en-US" sz="2200" dirty="0" err="1">
                <a:cs typeface="Times New Roman" panose="02020603050405020304" pitchFamily="18" charset="0"/>
              </a:rPr>
              <a:t>Dựa</a:t>
            </a:r>
            <a:r>
              <a:rPr lang="en-US" sz="2200" dirty="0">
                <a:cs typeface="Times New Roman" panose="02020603050405020304" pitchFamily="18" charset="0"/>
              </a:rPr>
              <a:t> </a:t>
            </a:r>
            <a:r>
              <a:rPr lang="en-US" sz="2200" dirty="0" err="1">
                <a:cs typeface="Times New Roman" panose="02020603050405020304" pitchFamily="18" charset="0"/>
              </a:rPr>
              <a:t>theo</a:t>
            </a:r>
            <a:r>
              <a:rPr lang="en-US" sz="2200" dirty="0">
                <a:cs typeface="Times New Roman" panose="02020603050405020304" pitchFamily="18" charset="0"/>
              </a:rPr>
              <a:t> </a:t>
            </a:r>
            <a:r>
              <a:rPr lang="en-US" sz="2200" dirty="0" err="1">
                <a:cs typeface="Times New Roman" panose="02020603050405020304" pitchFamily="18" charset="0"/>
              </a:rPr>
              <a:t>nguyên</a:t>
            </a:r>
            <a:r>
              <a:rPr lang="en-US" sz="2200" dirty="0">
                <a:cs typeface="Times New Roman" panose="02020603050405020304" pitchFamily="18" charset="0"/>
              </a:rPr>
              <a:t> </a:t>
            </a:r>
            <a:r>
              <a:rPr lang="en-US" sz="2200" dirty="0" err="1">
                <a:cs typeface="Times New Roman" panose="02020603050405020304" pitchFamily="18" charset="0"/>
              </a:rPr>
              <a:t>lý</a:t>
            </a:r>
            <a:r>
              <a:rPr lang="en-US" sz="2200" dirty="0">
                <a:cs typeface="Times New Roman" panose="02020603050405020304" pitchFamily="18" charset="0"/>
              </a:rPr>
              <a:t> Coriolis </a:t>
            </a:r>
          </a:p>
          <a:p>
            <a:pPr marL="0" indent="0">
              <a:buNone/>
            </a:pPr>
            <a:endParaRPr lang="en-US" sz="2200" dirty="0">
              <a:cs typeface="Times New Roman" panose="02020603050405020304" pitchFamily="18" charset="0"/>
            </a:endParaRPr>
          </a:p>
          <a:p>
            <a:r>
              <a:rPr lang="en-US" sz="2200" dirty="0">
                <a:cs typeface="Times New Roman" panose="02020603050405020304" pitchFamily="18" charset="0"/>
              </a:rPr>
              <a:t>Khi </a:t>
            </a:r>
            <a:r>
              <a:rPr lang="en-US" sz="2200" dirty="0" err="1">
                <a:cs typeface="Times New Roman" panose="02020603050405020304" pitchFamily="18" charset="0"/>
              </a:rPr>
              <a:t>có</a:t>
            </a:r>
            <a:r>
              <a:rPr lang="en-US" sz="2200" dirty="0">
                <a:cs typeface="Times New Roman" panose="02020603050405020304" pitchFamily="18" charset="0"/>
              </a:rPr>
              <a:t> </a:t>
            </a:r>
            <a:r>
              <a:rPr lang="en-US" sz="2200" dirty="0" err="1">
                <a:cs typeface="Times New Roman" panose="02020603050405020304" pitchFamily="18" charset="0"/>
              </a:rPr>
              <a:t>dòng</a:t>
            </a:r>
            <a:r>
              <a:rPr lang="en-US" sz="2200" dirty="0">
                <a:cs typeface="Times New Roman" panose="02020603050405020304" pitchFamily="18" charset="0"/>
              </a:rPr>
              <a:t> </a:t>
            </a:r>
            <a:r>
              <a:rPr lang="en-US" sz="2200" dirty="0" err="1">
                <a:cs typeface="Times New Roman" panose="02020603050405020304" pitchFamily="18" charset="0"/>
              </a:rPr>
              <a:t>chảy</a:t>
            </a:r>
            <a:r>
              <a:rPr lang="en-US" sz="2200" dirty="0">
                <a:cs typeface="Times New Roman" panose="02020603050405020304" pitchFamily="18" charset="0"/>
              </a:rPr>
              <a:t>:</a:t>
            </a:r>
          </a:p>
          <a:p>
            <a:pPr>
              <a:buFontTx/>
              <a:buChar char="-"/>
            </a:pPr>
            <a:r>
              <a:rPr lang="en-US" sz="2200" dirty="0" err="1">
                <a:cs typeface="Times New Roman" panose="02020603050405020304" pitchFamily="18" charset="0"/>
              </a:rPr>
              <a:t>Khoảng</a:t>
            </a:r>
            <a:r>
              <a:rPr lang="en-US" sz="2200" dirty="0">
                <a:cs typeface="Times New Roman" panose="02020603050405020304" pitchFamily="18" charset="0"/>
              </a:rPr>
              <a:t> cách giữa 2 nhánh sẽ không giống nhau ở 2 đầu. Tín hiệu ở 2 bộ cảm biến sẽ lệch </a:t>
            </a:r>
            <a:r>
              <a:rPr lang="en-US" sz="2200" dirty="0" err="1">
                <a:cs typeface="Times New Roman" panose="02020603050405020304" pitchFamily="18" charset="0"/>
              </a:rPr>
              <a:t>nhau</a:t>
            </a:r>
            <a:r>
              <a:rPr lang="en-US" sz="2200" dirty="0">
                <a:cs typeface="Times New Roman" panose="02020603050405020304" pitchFamily="18" charset="0"/>
              </a:rPr>
              <a:t>.</a:t>
            </a:r>
          </a:p>
          <a:p>
            <a:pPr>
              <a:buFontTx/>
              <a:buChar char="-"/>
            </a:pPr>
            <a:r>
              <a:rPr lang="en-US" sz="2200" dirty="0">
                <a:cs typeface="Times New Roman" panose="02020603050405020304" pitchFamily="18" charset="0"/>
              </a:rPr>
              <a:t>Góc lệch pha ( thời </a:t>
            </a:r>
            <a:r>
              <a:rPr lang="en-US" sz="2200" dirty="0" err="1">
                <a:cs typeface="Times New Roman" panose="02020603050405020304" pitchFamily="18" charset="0"/>
              </a:rPr>
              <a:t>gian</a:t>
            </a:r>
            <a:r>
              <a:rPr lang="en-US" sz="2200" dirty="0">
                <a:cs typeface="Times New Roman" panose="02020603050405020304" pitchFamily="18" charset="0"/>
              </a:rPr>
              <a:t> </a:t>
            </a:r>
            <a:r>
              <a:rPr lang="en-US" sz="2200" dirty="0" err="1">
                <a:cs typeface="Times New Roman" panose="02020603050405020304" pitchFamily="18" charset="0"/>
              </a:rPr>
              <a:t>lệch</a:t>
            </a:r>
            <a:r>
              <a:rPr lang="en-US" sz="2200" dirty="0">
                <a:cs typeface="Times New Roman" panose="02020603050405020304" pitchFamily="18" charset="0"/>
              </a:rPr>
              <a:t> pha) sẽ tỉ lệ với lực Coriolis, nghĩa là tỉ lệ với vận tốc và khối lượng của lưu chất di chuyển </a:t>
            </a:r>
            <a:r>
              <a:rPr lang="en-US" sz="2200" dirty="0" err="1">
                <a:cs typeface="Times New Roman" panose="02020603050405020304" pitchFamily="18" charset="0"/>
              </a:rPr>
              <a:t>trong</a:t>
            </a:r>
            <a:r>
              <a:rPr lang="en-US" sz="2200" dirty="0">
                <a:cs typeface="Times New Roman" panose="02020603050405020304" pitchFamily="18" charset="0"/>
              </a:rPr>
              <a:t> </a:t>
            </a:r>
            <a:r>
              <a:rPr lang="en-US" sz="2200" dirty="0" err="1">
                <a:cs typeface="Times New Roman" panose="02020603050405020304" pitchFamily="18" charset="0"/>
              </a:rPr>
              <a:t>ống</a:t>
            </a:r>
            <a:endParaRPr lang="en-US" sz="2200" dirty="0">
              <a:cs typeface="Times New Roman" panose="02020603050405020304" pitchFamily="18" charset="0"/>
            </a:endParaRPr>
          </a:p>
        </p:txBody>
      </p:sp>
      <p:pic>
        <p:nvPicPr>
          <p:cNvPr id="2052" name="Picture 4">
            <a:extLst>
              <a:ext uri="{FF2B5EF4-FFF2-40B4-BE49-F238E27FC236}">
                <a16:creationId xmlns:a16="http://schemas.microsoft.com/office/drawing/2014/main" id="{B601B932-95A8-4EF8-8E52-0DDD0DDEFDC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86904" y="1628250"/>
            <a:ext cx="3428446" cy="21583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ết bị đo lưu lượng Coriolis – Promass – NK Engineering Co.,Ltd - Đại lý  Ủy quyền chính thức hãng Endress+Hauser tại Việt Nam">
            <a:extLst>
              <a:ext uri="{FF2B5EF4-FFF2-40B4-BE49-F238E27FC236}">
                <a16:creationId xmlns:a16="http://schemas.microsoft.com/office/drawing/2014/main" id="{834614F1-60AC-415D-89C1-141A12402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468" y="4050057"/>
            <a:ext cx="3346882" cy="2511362"/>
          </a:xfrm>
          <a:prstGeom prst="rect">
            <a:avLst/>
          </a:prstGeom>
          <a:noFill/>
          <a:extLst>
            <a:ext uri="{909E8E84-426E-40DD-AFC4-6F175D3DCCD1}">
              <a14:hiddenFill xmlns:a14="http://schemas.microsoft.com/office/drawing/2010/main">
                <a:solidFill>
                  <a:srgbClr val="FFFFFF"/>
                </a:solidFill>
              </a14:hiddenFill>
            </a:ext>
          </a:extLst>
        </p:spPr>
      </p:pic>
      <p:sp>
        <p:nvSpPr>
          <p:cNvPr id="6" name="Chỗ dành sẵn cho Số hiệu Bản chiếu 5">
            <a:extLst>
              <a:ext uri="{FF2B5EF4-FFF2-40B4-BE49-F238E27FC236}">
                <a16:creationId xmlns:a16="http://schemas.microsoft.com/office/drawing/2014/main" id="{A1480DBD-6C14-49BD-8AC6-51007A1DF62E}"/>
              </a:ext>
            </a:extLst>
          </p:cNvPr>
          <p:cNvSpPr>
            <a:spLocks noGrp="1"/>
          </p:cNvSpPr>
          <p:nvPr>
            <p:ph type="sldNum" sz="quarter" idx="12"/>
          </p:nvPr>
        </p:nvSpPr>
        <p:spPr/>
        <p:txBody>
          <a:bodyPr/>
          <a:lstStyle/>
          <a:p>
            <a:fld id="{A02EBBDA-6239-48A4-BF42-145536EAE284}" type="slidenum">
              <a:rPr lang="en-US" smtClean="0"/>
              <a:t>26</a:t>
            </a:fld>
            <a:endParaRPr lang="en-US"/>
          </a:p>
        </p:txBody>
      </p:sp>
    </p:spTree>
    <p:extLst>
      <p:ext uri="{BB962C8B-B14F-4D97-AF65-F5344CB8AC3E}">
        <p14:creationId xmlns:p14="http://schemas.microsoft.com/office/powerpoint/2010/main" val="2082355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5"/>
            <a:ext cx="9658902" cy="1177989"/>
          </a:xfrm>
        </p:spPr>
        <p:txBody>
          <a:bodyPr>
            <a:normAutofit/>
          </a:bodyPr>
          <a:lstStyle/>
          <a:p>
            <a:r>
              <a:rPr lang="en-US" sz="2800" dirty="0">
                <a:latin typeface="+mn-lt"/>
                <a:cs typeface="Times New Roman" panose="02020603050405020304" pitchFamily="18" charset="0"/>
              </a:rPr>
              <a:t>ỨNG DỤNG TRONG CÔNG NGHỆ SẢN XUẤT BIA</a:t>
            </a:r>
          </a:p>
        </p:txBody>
      </p:sp>
      <p:sp>
        <p:nvSpPr>
          <p:cNvPr id="8" name="Chỗ dành sẵn cho Nội dung 7">
            <a:extLst>
              <a:ext uri="{FF2B5EF4-FFF2-40B4-BE49-F238E27FC236}">
                <a16:creationId xmlns:a16="http://schemas.microsoft.com/office/drawing/2014/main" id="{C1587E82-0CFD-4EA0-A6C4-C77F42CAAD74}"/>
              </a:ext>
            </a:extLst>
          </p:cNvPr>
          <p:cNvSpPr>
            <a:spLocks noGrp="1"/>
          </p:cNvSpPr>
          <p:nvPr>
            <p:ph sz="half" idx="2"/>
          </p:nvPr>
        </p:nvSpPr>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                        IMF SI6600</a:t>
            </a:r>
          </a:p>
        </p:txBody>
      </p:sp>
      <p:pic>
        <p:nvPicPr>
          <p:cNvPr id="12" name="Hình ảnh 11">
            <a:extLst>
              <a:ext uri="{FF2B5EF4-FFF2-40B4-BE49-F238E27FC236}">
                <a16:creationId xmlns:a16="http://schemas.microsoft.com/office/drawing/2014/main" id="{9826EB39-24A0-4A29-BC71-C3D9FC8F36FA}"/>
              </a:ext>
            </a:extLst>
          </p:cNvPr>
          <p:cNvPicPr>
            <a:picLocks noChangeAspect="1"/>
          </p:cNvPicPr>
          <p:nvPr/>
        </p:nvPicPr>
        <p:blipFill>
          <a:blip r:embed="rId2"/>
          <a:stretch>
            <a:fillRect/>
          </a:stretch>
        </p:blipFill>
        <p:spPr>
          <a:xfrm>
            <a:off x="6258742" y="2512381"/>
            <a:ext cx="1570669" cy="3059744"/>
          </a:xfrm>
          <a:prstGeom prst="rect">
            <a:avLst/>
          </a:prstGeom>
        </p:spPr>
      </p:pic>
      <p:pic>
        <p:nvPicPr>
          <p:cNvPr id="2058" name="Picture 10" descr="SI6600 - Flow monitor - ifm electronic">
            <a:extLst>
              <a:ext uri="{FF2B5EF4-FFF2-40B4-BE49-F238E27FC236}">
                <a16:creationId xmlns:a16="http://schemas.microsoft.com/office/drawing/2014/main" id="{5CC5E235-C1A0-45FB-BD99-9FC4BD771ECE}"/>
              </a:ext>
            </a:extLst>
          </p:cNvPr>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70966" y="2148396"/>
            <a:ext cx="5308003" cy="3293616"/>
          </a:xfrm>
          <a:prstGeom prst="rect">
            <a:avLst/>
          </a:prstGeom>
          <a:noFill/>
          <a:extLst>
            <a:ext uri="{909E8E84-426E-40DD-AFC4-6F175D3DCCD1}">
              <a14:hiddenFill xmlns:a14="http://schemas.microsoft.com/office/drawing/2010/main">
                <a:solidFill>
                  <a:srgbClr val="FFFFFF"/>
                </a:solidFill>
              </a14:hiddenFill>
            </a:ext>
          </a:extLst>
        </p:spPr>
      </p:pic>
      <p:sp>
        <p:nvSpPr>
          <p:cNvPr id="5" name="Chỗ dành sẵn cho Số hiệu Bản chiếu 4">
            <a:extLst>
              <a:ext uri="{FF2B5EF4-FFF2-40B4-BE49-F238E27FC236}">
                <a16:creationId xmlns:a16="http://schemas.microsoft.com/office/drawing/2014/main" id="{404808EE-6BA7-420D-B232-24C962A5B7FE}"/>
              </a:ext>
            </a:extLst>
          </p:cNvPr>
          <p:cNvSpPr>
            <a:spLocks noGrp="1"/>
          </p:cNvSpPr>
          <p:nvPr>
            <p:ph type="sldNum" sz="quarter" idx="12"/>
          </p:nvPr>
        </p:nvSpPr>
        <p:spPr/>
        <p:txBody>
          <a:bodyPr/>
          <a:lstStyle/>
          <a:p>
            <a:fld id="{A02EBBDA-6239-48A4-BF42-145536EAE284}" type="slidenum">
              <a:rPr lang="en-US" smtClean="0"/>
              <a:t>27</a:t>
            </a:fld>
            <a:endParaRPr lang="en-US"/>
          </a:p>
        </p:txBody>
      </p:sp>
    </p:spTree>
    <p:extLst>
      <p:ext uri="{BB962C8B-B14F-4D97-AF65-F5344CB8AC3E}">
        <p14:creationId xmlns:p14="http://schemas.microsoft.com/office/powerpoint/2010/main" val="2524039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ỗ dành sẵn cho Nội dung 7">
            <a:extLst>
              <a:ext uri="{FF2B5EF4-FFF2-40B4-BE49-F238E27FC236}">
                <a16:creationId xmlns:a16="http://schemas.microsoft.com/office/drawing/2014/main" id="{E4CB63F7-E01A-44FC-A81D-820D47EA29BD}"/>
              </a:ext>
            </a:extLst>
          </p:cNvPr>
          <p:cNvSpPr>
            <a:spLocks noGrp="1"/>
          </p:cNvSpPr>
          <p:nvPr>
            <p:ph idx="1"/>
          </p:nvPr>
        </p:nvSpPr>
        <p:spPr/>
        <p:txBody>
          <a:bodyPr>
            <a:normAutofit fontScale="92500" lnSpcReduction="20000"/>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b="1" dirty="0"/>
              <a:t>                                                                   </a:t>
            </a:r>
            <a:r>
              <a:rPr lang="en-GB" b="1" dirty="0" err="1"/>
              <a:t>Mã</a:t>
            </a:r>
            <a:r>
              <a:rPr lang="en-GB" b="1" dirty="0"/>
              <a:t> QR </a:t>
            </a:r>
          </a:p>
        </p:txBody>
      </p:sp>
      <p:pic>
        <p:nvPicPr>
          <p:cNvPr id="18" name="Hình ảnh 17">
            <a:extLst>
              <a:ext uri="{FF2B5EF4-FFF2-40B4-BE49-F238E27FC236}">
                <a16:creationId xmlns:a16="http://schemas.microsoft.com/office/drawing/2014/main" id="{E2923433-A65F-46D0-9C5A-B8EFC25AF852}"/>
              </a:ext>
            </a:extLst>
          </p:cNvPr>
          <p:cNvPicPr>
            <a:picLocks noChangeAspect="1"/>
          </p:cNvPicPr>
          <p:nvPr/>
        </p:nvPicPr>
        <p:blipFill>
          <a:blip r:embed="rId2"/>
          <a:stretch>
            <a:fillRect/>
          </a:stretch>
        </p:blipFill>
        <p:spPr>
          <a:xfrm>
            <a:off x="2608139" y="1678613"/>
            <a:ext cx="3927722" cy="3952373"/>
          </a:xfrm>
          <a:prstGeom prst="rect">
            <a:avLst/>
          </a:prstGeom>
        </p:spPr>
      </p:pic>
      <p:sp>
        <p:nvSpPr>
          <p:cNvPr id="9" name="Hộp Văn bản 8">
            <a:extLst>
              <a:ext uri="{FF2B5EF4-FFF2-40B4-BE49-F238E27FC236}">
                <a16:creationId xmlns:a16="http://schemas.microsoft.com/office/drawing/2014/main" id="{411C3A3B-EFFD-4E25-91E9-46D13DB4E622}"/>
              </a:ext>
            </a:extLst>
          </p:cNvPr>
          <p:cNvSpPr txBox="1"/>
          <p:nvPr/>
        </p:nvSpPr>
        <p:spPr>
          <a:xfrm>
            <a:off x="755374" y="174789"/>
            <a:ext cx="4572000" cy="553998"/>
          </a:xfrm>
          <a:prstGeom prst="rect">
            <a:avLst/>
          </a:prstGeom>
          <a:noFill/>
        </p:spPr>
        <p:txBody>
          <a:bodyPr wrap="square">
            <a:spAutoFit/>
          </a:bodyPr>
          <a:lstStyle/>
          <a:p>
            <a:pPr algn="ctr"/>
            <a:r>
              <a:rPr lang="en-GB" sz="3000" b="1" dirty="0">
                <a:solidFill>
                  <a:schemeClr val="bg1"/>
                </a:solidFill>
                <a:cs typeface="Times New Roman" panose="02020603050405020304" pitchFamily="18" charset="0"/>
              </a:rPr>
              <a:t>TÀI LIỆU THAM KHẢO</a:t>
            </a:r>
            <a:endParaRPr lang="en-SG" sz="3000" b="1" dirty="0">
              <a:solidFill>
                <a:schemeClr val="bg1"/>
              </a:solidFill>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A324CEB9-D500-4786-90D5-588EAF364B3E}"/>
              </a:ext>
            </a:extLst>
          </p:cNvPr>
          <p:cNvSpPr>
            <a:spLocks noGrp="1"/>
          </p:cNvSpPr>
          <p:nvPr>
            <p:ph type="sldNum" sz="quarter" idx="12"/>
          </p:nvPr>
        </p:nvSpPr>
        <p:spPr/>
        <p:txBody>
          <a:bodyPr/>
          <a:lstStyle/>
          <a:p>
            <a:fld id="{A02EBBDA-6239-48A4-BF42-145536EAE284}" type="slidenum">
              <a:rPr lang="en-US" smtClean="0"/>
              <a:t>28</a:t>
            </a:fld>
            <a:endParaRPr lang="en-US"/>
          </a:p>
        </p:txBody>
      </p:sp>
    </p:spTree>
    <p:extLst>
      <p:ext uri="{BB962C8B-B14F-4D97-AF65-F5344CB8AC3E}">
        <p14:creationId xmlns:p14="http://schemas.microsoft.com/office/powerpoint/2010/main" val="2548574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Bảng 4">
            <a:extLst>
              <a:ext uri="{FF2B5EF4-FFF2-40B4-BE49-F238E27FC236}">
                <a16:creationId xmlns:a16="http://schemas.microsoft.com/office/drawing/2014/main" id="{A8B2714A-9A5E-4E6C-BCE2-C0C5CCA7D0D1}"/>
              </a:ext>
            </a:extLst>
          </p:cNvPr>
          <p:cNvGraphicFramePr>
            <a:graphicFrameLocks noGrp="1"/>
          </p:cNvGraphicFramePr>
          <p:nvPr>
            <p:extLst>
              <p:ext uri="{D42A27DB-BD31-4B8C-83A1-F6EECF244321}">
                <p14:modId xmlns:p14="http://schemas.microsoft.com/office/powerpoint/2010/main" val="975929117"/>
              </p:ext>
            </p:extLst>
          </p:nvPr>
        </p:nvGraphicFramePr>
        <p:xfrm>
          <a:off x="329609" y="1699591"/>
          <a:ext cx="8484782" cy="4556940"/>
        </p:xfrm>
        <a:graphic>
          <a:graphicData uri="http://schemas.openxmlformats.org/drawingml/2006/table">
            <a:tbl>
              <a:tblPr firstRow="1" bandRow="1">
                <a:tableStyleId>{5C22544A-7EE6-4342-B048-85BDC9FD1C3A}</a:tableStyleId>
              </a:tblPr>
              <a:tblGrid>
                <a:gridCol w="4773752">
                  <a:extLst>
                    <a:ext uri="{9D8B030D-6E8A-4147-A177-3AD203B41FA5}">
                      <a16:colId xmlns:a16="http://schemas.microsoft.com/office/drawing/2014/main" val="3387629696"/>
                    </a:ext>
                  </a:extLst>
                </a:gridCol>
                <a:gridCol w="3711030">
                  <a:extLst>
                    <a:ext uri="{9D8B030D-6E8A-4147-A177-3AD203B41FA5}">
                      <a16:colId xmlns:a16="http://schemas.microsoft.com/office/drawing/2014/main" val="57267031"/>
                    </a:ext>
                  </a:extLst>
                </a:gridCol>
              </a:tblGrid>
              <a:tr h="613854">
                <a:tc gridSpan="2">
                  <a:txBody>
                    <a:bodyPr/>
                    <a:lstStyle/>
                    <a:p>
                      <a:pPr algn="ctr"/>
                      <a:r>
                        <a:rPr lang="en-SG" sz="3000" dirty="0" err="1">
                          <a:solidFill>
                            <a:schemeClr val="bg1"/>
                          </a:solidFill>
                          <a:latin typeface="Times New Roman" panose="02020603050405020304" pitchFamily="18" charset="0"/>
                          <a:cs typeface="Times New Roman" panose="02020603050405020304" pitchFamily="18" charset="0"/>
                        </a:rPr>
                        <a:t>Phân</a:t>
                      </a:r>
                      <a:r>
                        <a:rPr lang="en-SG" sz="3000" dirty="0">
                          <a:solidFill>
                            <a:schemeClr val="bg1"/>
                          </a:solidFill>
                          <a:latin typeface="Times New Roman" panose="02020603050405020304" pitchFamily="18" charset="0"/>
                          <a:cs typeface="Times New Roman" panose="02020603050405020304" pitchFamily="18" charset="0"/>
                        </a:rPr>
                        <a:t> </a:t>
                      </a:r>
                      <a:r>
                        <a:rPr lang="en-SG" sz="3000" dirty="0" err="1">
                          <a:solidFill>
                            <a:schemeClr val="bg1"/>
                          </a:solidFill>
                          <a:latin typeface="Times New Roman" panose="02020603050405020304" pitchFamily="18" charset="0"/>
                          <a:cs typeface="Times New Roman" panose="02020603050405020304" pitchFamily="18" charset="0"/>
                        </a:rPr>
                        <a:t>công</a:t>
                      </a:r>
                      <a:r>
                        <a:rPr lang="en-SG" sz="3000" dirty="0">
                          <a:solidFill>
                            <a:schemeClr val="bg1"/>
                          </a:solidFill>
                          <a:latin typeface="Times New Roman" panose="02020603050405020304" pitchFamily="18" charset="0"/>
                          <a:cs typeface="Times New Roman" panose="02020603050405020304" pitchFamily="18" charset="0"/>
                        </a:rPr>
                        <a:t> </a:t>
                      </a:r>
                      <a:r>
                        <a:rPr lang="en-SG" sz="3000" dirty="0" err="1">
                          <a:solidFill>
                            <a:schemeClr val="bg1"/>
                          </a:solidFill>
                          <a:latin typeface="Times New Roman" panose="02020603050405020304" pitchFamily="18" charset="0"/>
                          <a:cs typeface="Times New Roman" panose="02020603050405020304" pitchFamily="18" charset="0"/>
                        </a:rPr>
                        <a:t>nhóm</a:t>
                      </a:r>
                      <a:r>
                        <a:rPr lang="en-SG" sz="3000" dirty="0">
                          <a:solidFill>
                            <a:schemeClr val="bg1"/>
                          </a:solidFill>
                          <a:latin typeface="Times New Roman" panose="02020603050405020304" pitchFamily="18" charset="0"/>
                          <a:cs typeface="Times New Roman" panose="02020603050405020304" pitchFamily="18" charset="0"/>
                        </a:rPr>
                        <a:t> </a:t>
                      </a:r>
                      <a:r>
                        <a:rPr lang="en-SG" sz="3000" dirty="0" err="1">
                          <a:solidFill>
                            <a:schemeClr val="bg1"/>
                          </a:solidFill>
                          <a:latin typeface="Times New Roman" panose="02020603050405020304" pitchFamily="18" charset="0"/>
                          <a:cs typeface="Times New Roman" panose="02020603050405020304" pitchFamily="18" charset="0"/>
                        </a:rPr>
                        <a:t>Bụng</a:t>
                      </a:r>
                      <a:r>
                        <a:rPr lang="en-SG" sz="3000" dirty="0">
                          <a:solidFill>
                            <a:schemeClr val="bg1"/>
                          </a:solidFill>
                          <a:latin typeface="Times New Roman" panose="02020603050405020304" pitchFamily="18" charset="0"/>
                          <a:cs typeface="Times New Roman" panose="02020603050405020304" pitchFamily="18" charset="0"/>
                        </a:rPr>
                        <a:t> Beer</a:t>
                      </a:r>
                    </a:p>
                  </a:txBody>
                  <a:tcPr/>
                </a:tc>
                <a:tc hMerge="1">
                  <a:txBody>
                    <a:bodyPr/>
                    <a:lstStyle/>
                    <a:p>
                      <a:endParaRPr lang="en-SG" dirty="0"/>
                    </a:p>
                  </a:txBody>
                  <a:tcPr/>
                </a:tc>
                <a:extLst>
                  <a:ext uri="{0D108BD9-81ED-4DB2-BD59-A6C34878D82A}">
                    <a16:rowId xmlns:a16="http://schemas.microsoft.com/office/drawing/2014/main" val="3933435936"/>
                  </a:ext>
                </a:extLst>
              </a:tr>
              <a:tr h="809851">
                <a:tc>
                  <a:txBody>
                    <a:bodyPr/>
                    <a:lstStyle/>
                    <a:p>
                      <a:pPr algn="ctr"/>
                      <a:r>
                        <a:rPr lang="en-SG" sz="2500" dirty="0" err="1">
                          <a:solidFill>
                            <a:schemeClr val="tx1"/>
                          </a:solidFill>
                          <a:latin typeface="Times New Roman" panose="02020603050405020304" pitchFamily="18" charset="0"/>
                          <a:cs typeface="Times New Roman" panose="02020603050405020304" pitchFamily="18" charset="0"/>
                        </a:rPr>
                        <a:t>Tổng</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quan</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công</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nghệ</a:t>
                      </a:r>
                      <a:endParaRPr lang="en-SG" sz="25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SG" sz="2500" dirty="0" err="1">
                          <a:solidFill>
                            <a:schemeClr val="tx1"/>
                          </a:solidFill>
                          <a:latin typeface="Times New Roman" panose="02020603050405020304" pitchFamily="18" charset="0"/>
                          <a:cs typeface="Times New Roman" panose="02020603050405020304" pitchFamily="18" charset="0"/>
                        </a:rPr>
                        <a:t>Phạm</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Thị</a:t>
                      </a:r>
                      <a:r>
                        <a:rPr lang="en-SG" sz="2500" dirty="0">
                          <a:solidFill>
                            <a:schemeClr val="tx1"/>
                          </a:solidFill>
                          <a:latin typeface="Times New Roman" panose="02020603050405020304" pitchFamily="18" charset="0"/>
                          <a:cs typeface="Times New Roman" panose="02020603050405020304" pitchFamily="18" charset="0"/>
                        </a:rPr>
                        <a:t> Trang</a:t>
                      </a:r>
                    </a:p>
                  </a:txBody>
                  <a:tcPr/>
                </a:tc>
                <a:extLst>
                  <a:ext uri="{0D108BD9-81ED-4DB2-BD59-A6C34878D82A}">
                    <a16:rowId xmlns:a16="http://schemas.microsoft.com/office/drawing/2014/main" val="2867218479"/>
                  </a:ext>
                </a:extLst>
              </a:tr>
              <a:tr h="734972">
                <a:tc>
                  <a:txBody>
                    <a:bodyPr/>
                    <a:lstStyle/>
                    <a:p>
                      <a:pPr algn="ctr"/>
                      <a:r>
                        <a:rPr lang="en-SG" sz="2500" dirty="0" err="1">
                          <a:solidFill>
                            <a:schemeClr val="tx1"/>
                          </a:solidFill>
                          <a:latin typeface="Times New Roman" panose="02020603050405020304" pitchFamily="18" charset="0"/>
                          <a:cs typeface="Times New Roman" panose="02020603050405020304" pitchFamily="18" charset="0"/>
                        </a:rPr>
                        <a:t>Quy</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trình</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nấu</a:t>
                      </a:r>
                      <a:r>
                        <a:rPr lang="en-SG" sz="2500" dirty="0">
                          <a:solidFill>
                            <a:schemeClr val="tx1"/>
                          </a:solidFill>
                          <a:latin typeface="Times New Roman" panose="02020603050405020304" pitchFamily="18" charset="0"/>
                          <a:cs typeface="Times New Roman" panose="02020603050405020304" pitchFamily="18" charset="0"/>
                        </a:rPr>
                        <a:t> malt</a:t>
                      </a:r>
                    </a:p>
                  </a:txBody>
                  <a:tcPr/>
                </a:tc>
                <a:tc>
                  <a:txBody>
                    <a:bodyPr/>
                    <a:lstStyle/>
                    <a:p>
                      <a:pPr algn="ctr"/>
                      <a:r>
                        <a:rPr lang="en-SG" sz="2500" dirty="0" err="1">
                          <a:solidFill>
                            <a:schemeClr val="tx1"/>
                          </a:solidFill>
                          <a:latin typeface="Times New Roman" panose="02020603050405020304" pitchFamily="18" charset="0"/>
                          <a:cs typeface="Times New Roman" panose="02020603050405020304" pitchFamily="18" charset="0"/>
                        </a:rPr>
                        <a:t>Phạm</a:t>
                      </a:r>
                      <a:r>
                        <a:rPr lang="en-SG" sz="2500" dirty="0">
                          <a:solidFill>
                            <a:schemeClr val="tx1"/>
                          </a:solidFill>
                          <a:latin typeface="Times New Roman" panose="02020603050405020304" pitchFamily="18" charset="0"/>
                          <a:cs typeface="Times New Roman" panose="02020603050405020304" pitchFamily="18" charset="0"/>
                        </a:rPr>
                        <a:t> Quang </a:t>
                      </a:r>
                      <a:r>
                        <a:rPr lang="en-SG" sz="2500" dirty="0" err="1">
                          <a:solidFill>
                            <a:schemeClr val="tx1"/>
                          </a:solidFill>
                          <a:latin typeface="Times New Roman" panose="02020603050405020304" pitchFamily="18" charset="0"/>
                          <a:cs typeface="Times New Roman" panose="02020603050405020304" pitchFamily="18" charset="0"/>
                        </a:rPr>
                        <a:t>Thuyết</a:t>
                      </a:r>
                      <a:endParaRPr lang="en-SG" sz="25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5842177"/>
                  </a:ext>
                </a:extLst>
              </a:tr>
              <a:tr h="809851">
                <a:tc>
                  <a:txBody>
                    <a:bodyPr/>
                    <a:lstStyle/>
                    <a:p>
                      <a:pPr algn="ctr"/>
                      <a:r>
                        <a:rPr lang="en-SG" sz="2500" dirty="0" err="1">
                          <a:solidFill>
                            <a:schemeClr val="tx1"/>
                          </a:solidFill>
                          <a:latin typeface="Times New Roman" panose="02020603050405020304" pitchFamily="18" charset="0"/>
                          <a:cs typeface="Times New Roman" panose="02020603050405020304" pitchFamily="18" charset="0"/>
                        </a:rPr>
                        <a:t>Sơ</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đồ</a:t>
                      </a:r>
                      <a:r>
                        <a:rPr lang="en-SG" sz="2500" dirty="0">
                          <a:solidFill>
                            <a:schemeClr val="tx1"/>
                          </a:solidFill>
                          <a:latin typeface="Times New Roman" panose="02020603050405020304" pitchFamily="18" charset="0"/>
                          <a:cs typeface="Times New Roman" panose="02020603050405020304" pitchFamily="18" charset="0"/>
                        </a:rPr>
                        <a:t> P&amp;ID</a:t>
                      </a:r>
                    </a:p>
                  </a:txBody>
                  <a:tcPr/>
                </a:tc>
                <a:tc>
                  <a:txBody>
                    <a:bodyPr/>
                    <a:lstStyle/>
                    <a:p>
                      <a:pPr algn="ctr"/>
                      <a:r>
                        <a:rPr lang="en-SG" sz="2500" dirty="0">
                          <a:solidFill>
                            <a:schemeClr val="tx1"/>
                          </a:solidFill>
                          <a:latin typeface="Times New Roman" panose="02020603050405020304" pitchFamily="18" charset="0"/>
                          <a:cs typeface="Times New Roman" panose="02020603050405020304" pitchFamily="18" charset="0"/>
                        </a:rPr>
                        <a:t>Lê Minh </a:t>
                      </a:r>
                      <a:r>
                        <a:rPr lang="en-SG" sz="2500" dirty="0" err="1">
                          <a:solidFill>
                            <a:schemeClr val="tx1"/>
                          </a:solidFill>
                          <a:latin typeface="Times New Roman" panose="02020603050405020304" pitchFamily="18" charset="0"/>
                          <a:cs typeface="Times New Roman" panose="02020603050405020304" pitchFamily="18" charset="0"/>
                        </a:rPr>
                        <a:t>Khuê</a:t>
                      </a:r>
                      <a:endParaRPr lang="en-SG" sz="25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1392203"/>
                  </a:ext>
                </a:extLst>
              </a:tr>
              <a:tr h="809851">
                <a:tc>
                  <a:txBody>
                    <a:bodyPr/>
                    <a:lstStyle/>
                    <a:p>
                      <a:pPr algn="ctr"/>
                      <a:r>
                        <a:rPr lang="en-SG" sz="2500" dirty="0" err="1">
                          <a:solidFill>
                            <a:schemeClr val="tx1"/>
                          </a:solidFill>
                          <a:latin typeface="Times New Roman" panose="02020603050405020304" pitchFamily="18" charset="0"/>
                          <a:cs typeface="Times New Roman" panose="02020603050405020304" pitchFamily="18" charset="0"/>
                        </a:rPr>
                        <a:t>Cảm</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biến</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lưu</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lượng</a:t>
                      </a:r>
                      <a:endParaRPr lang="en-SG" sz="25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SG" sz="2500" dirty="0" err="1">
                          <a:solidFill>
                            <a:schemeClr val="tx1"/>
                          </a:solidFill>
                          <a:latin typeface="Times New Roman" panose="02020603050405020304" pitchFamily="18" charset="0"/>
                          <a:cs typeface="Times New Roman" panose="02020603050405020304" pitchFamily="18" charset="0"/>
                        </a:rPr>
                        <a:t>Đào</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Đức</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Thắng</a:t>
                      </a:r>
                      <a:endParaRPr lang="en-SG" sz="2500" dirty="0">
                        <a:solidFill>
                          <a:schemeClr val="tx1"/>
                        </a:solidFill>
                        <a:latin typeface="Times New Roman" panose="02020603050405020304" pitchFamily="18" charset="0"/>
                        <a:cs typeface="Times New Roman" panose="02020603050405020304" pitchFamily="18" charset="0"/>
                      </a:endParaRPr>
                    </a:p>
                    <a:p>
                      <a:pPr algn="ctr"/>
                      <a:r>
                        <a:rPr lang="en-SG" sz="2500" dirty="0" err="1">
                          <a:solidFill>
                            <a:schemeClr val="tx1"/>
                          </a:solidFill>
                          <a:latin typeface="Times New Roman" panose="02020603050405020304" pitchFamily="18" charset="0"/>
                          <a:cs typeface="Times New Roman" panose="02020603050405020304" pitchFamily="18" charset="0"/>
                        </a:rPr>
                        <a:t>Nguyễn</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Văn</a:t>
                      </a:r>
                      <a:r>
                        <a:rPr lang="en-SG" sz="2500" dirty="0">
                          <a:solidFill>
                            <a:schemeClr val="tx1"/>
                          </a:solidFill>
                          <a:latin typeface="Times New Roman" panose="02020603050405020304" pitchFamily="18" charset="0"/>
                          <a:cs typeface="Times New Roman" panose="02020603050405020304" pitchFamily="18" charset="0"/>
                        </a:rPr>
                        <a:t> Linh</a:t>
                      </a:r>
                    </a:p>
                  </a:txBody>
                  <a:tcPr/>
                </a:tc>
                <a:extLst>
                  <a:ext uri="{0D108BD9-81ED-4DB2-BD59-A6C34878D82A}">
                    <a16:rowId xmlns:a16="http://schemas.microsoft.com/office/drawing/2014/main" val="1435079793"/>
                  </a:ext>
                </a:extLst>
              </a:tr>
              <a:tr h="734972">
                <a:tc>
                  <a:txBody>
                    <a:bodyPr/>
                    <a:lstStyle/>
                    <a:p>
                      <a:pPr algn="ctr"/>
                      <a:r>
                        <a:rPr lang="en-SG" sz="2500" dirty="0" err="1">
                          <a:solidFill>
                            <a:schemeClr val="tx1"/>
                          </a:solidFill>
                          <a:latin typeface="Times New Roman" panose="02020603050405020304" pitchFamily="18" charset="0"/>
                          <a:cs typeface="Times New Roman" panose="02020603050405020304" pitchFamily="18" charset="0"/>
                        </a:rPr>
                        <a:t>Tổng</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hợp</a:t>
                      </a:r>
                      <a:r>
                        <a:rPr lang="en-SG" sz="2500" dirty="0">
                          <a:solidFill>
                            <a:schemeClr val="tx1"/>
                          </a:solidFill>
                          <a:latin typeface="Times New Roman" panose="02020603050405020304" pitchFamily="18" charset="0"/>
                          <a:cs typeface="Times New Roman" panose="02020603050405020304" pitchFamily="18" charset="0"/>
                        </a:rPr>
                        <a:t> ppt, word</a:t>
                      </a:r>
                    </a:p>
                  </a:txBody>
                  <a:tcPr/>
                </a:tc>
                <a:tc>
                  <a:txBody>
                    <a:bodyPr/>
                    <a:lstStyle/>
                    <a:p>
                      <a:pPr algn="ctr"/>
                      <a:r>
                        <a:rPr lang="en-SG" sz="2500" dirty="0" err="1">
                          <a:solidFill>
                            <a:schemeClr val="tx1"/>
                          </a:solidFill>
                          <a:latin typeface="Times New Roman" panose="02020603050405020304" pitchFamily="18" charset="0"/>
                          <a:cs typeface="Times New Roman" panose="02020603050405020304" pitchFamily="18" charset="0"/>
                        </a:rPr>
                        <a:t>Phạm</a:t>
                      </a:r>
                      <a:r>
                        <a:rPr lang="en-SG" sz="2500" dirty="0">
                          <a:solidFill>
                            <a:schemeClr val="tx1"/>
                          </a:solidFill>
                          <a:latin typeface="Times New Roman" panose="02020603050405020304" pitchFamily="18" charset="0"/>
                          <a:cs typeface="Times New Roman" panose="02020603050405020304" pitchFamily="18" charset="0"/>
                        </a:rPr>
                        <a:t> </a:t>
                      </a:r>
                      <a:r>
                        <a:rPr lang="en-SG" sz="2500" dirty="0" err="1">
                          <a:solidFill>
                            <a:schemeClr val="tx1"/>
                          </a:solidFill>
                          <a:latin typeface="Times New Roman" panose="02020603050405020304" pitchFamily="18" charset="0"/>
                          <a:cs typeface="Times New Roman" panose="02020603050405020304" pitchFamily="18" charset="0"/>
                        </a:rPr>
                        <a:t>Thị</a:t>
                      </a:r>
                      <a:r>
                        <a:rPr lang="en-SG" sz="2500" dirty="0">
                          <a:solidFill>
                            <a:schemeClr val="tx1"/>
                          </a:solidFill>
                          <a:latin typeface="Times New Roman" panose="02020603050405020304" pitchFamily="18" charset="0"/>
                          <a:cs typeface="Times New Roman" panose="02020603050405020304" pitchFamily="18" charset="0"/>
                        </a:rPr>
                        <a:t> Trang</a:t>
                      </a:r>
                    </a:p>
                  </a:txBody>
                  <a:tcPr/>
                </a:tc>
                <a:extLst>
                  <a:ext uri="{0D108BD9-81ED-4DB2-BD59-A6C34878D82A}">
                    <a16:rowId xmlns:a16="http://schemas.microsoft.com/office/drawing/2014/main" val="2006183131"/>
                  </a:ext>
                </a:extLst>
              </a:tr>
            </a:tbl>
          </a:graphicData>
        </a:graphic>
      </p:graphicFrame>
      <p:sp>
        <p:nvSpPr>
          <p:cNvPr id="8" name="Hộp Văn bản 7">
            <a:extLst>
              <a:ext uri="{FF2B5EF4-FFF2-40B4-BE49-F238E27FC236}">
                <a16:creationId xmlns:a16="http://schemas.microsoft.com/office/drawing/2014/main" id="{1B204C6D-1980-4308-807B-A7980B1BBF3B}"/>
              </a:ext>
            </a:extLst>
          </p:cNvPr>
          <p:cNvSpPr txBox="1"/>
          <p:nvPr/>
        </p:nvSpPr>
        <p:spPr>
          <a:xfrm>
            <a:off x="392019" y="300102"/>
            <a:ext cx="4572000" cy="523220"/>
          </a:xfrm>
          <a:prstGeom prst="rect">
            <a:avLst/>
          </a:prstGeom>
          <a:noFill/>
        </p:spPr>
        <p:txBody>
          <a:bodyPr wrap="square">
            <a:spAutoFit/>
          </a:bodyPr>
          <a:lstStyle/>
          <a:p>
            <a:pPr algn="ctr"/>
            <a:r>
              <a:rPr lang="en-SG" sz="2800" b="1" dirty="0">
                <a:solidFill>
                  <a:schemeClr val="bg1"/>
                </a:solidFill>
                <a:cs typeface="Times New Roman" panose="02020603050405020304" pitchFamily="18" charset="0"/>
              </a:rPr>
              <a:t>PHÂN CÔNG NHIỆM VỤ</a:t>
            </a:r>
          </a:p>
        </p:txBody>
      </p:sp>
    </p:spTree>
    <p:extLst>
      <p:ext uri="{BB962C8B-B14F-4D97-AF65-F5344CB8AC3E}">
        <p14:creationId xmlns:p14="http://schemas.microsoft.com/office/powerpoint/2010/main" val="2773104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Nhà máy Bia Sài Gòn – Nguyễn Chí Thanh - SABECO">
            <a:extLst>
              <a:ext uri="{FF2B5EF4-FFF2-40B4-BE49-F238E27FC236}">
                <a16:creationId xmlns:a16="http://schemas.microsoft.com/office/drawing/2014/main" id="{7DE8617C-3152-4556-B235-21FD7D7CFB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6" r="-3" b="-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The making of a 145-year-old brand - VNExplorer">
            <a:extLst>
              <a:ext uri="{FF2B5EF4-FFF2-40B4-BE49-F238E27FC236}">
                <a16:creationId xmlns:a16="http://schemas.microsoft.com/office/drawing/2014/main" id="{456165D5-C6EE-409F-81C2-7FF838FF7C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37" r="-2"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39" name="Freeform: Shape 138">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1" name="Freeform: Shape 140">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Hộp Văn bản 3">
            <a:extLst>
              <a:ext uri="{FF2B5EF4-FFF2-40B4-BE49-F238E27FC236}">
                <a16:creationId xmlns:a16="http://schemas.microsoft.com/office/drawing/2014/main" id="{E88D5F06-9152-4630-A966-F5D8F300F92F}"/>
              </a:ext>
            </a:extLst>
          </p:cNvPr>
          <p:cNvSpPr txBox="1"/>
          <p:nvPr/>
        </p:nvSpPr>
        <p:spPr>
          <a:xfrm>
            <a:off x="583944" y="2002125"/>
            <a:ext cx="3078324" cy="1228857"/>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4300" b="1" kern="1200" dirty="0" err="1">
                <a:solidFill>
                  <a:schemeClr val="tx1"/>
                </a:solidFill>
                <a:ea typeface="+mj-ea"/>
                <a:cs typeface="Times New Roman" panose="02020603050405020304" pitchFamily="18" charset="0"/>
              </a:rPr>
              <a:t>Tổng</a:t>
            </a:r>
            <a:r>
              <a:rPr lang="en-US" sz="4300" b="1" kern="1200" dirty="0">
                <a:solidFill>
                  <a:schemeClr val="tx1"/>
                </a:solidFill>
                <a:ea typeface="+mj-ea"/>
                <a:cs typeface="Times New Roman" panose="02020603050405020304" pitchFamily="18" charset="0"/>
              </a:rPr>
              <a:t> </a:t>
            </a:r>
            <a:r>
              <a:rPr lang="en-US" sz="4300" b="1" kern="1200" dirty="0" err="1">
                <a:solidFill>
                  <a:schemeClr val="tx1"/>
                </a:solidFill>
                <a:ea typeface="+mj-ea"/>
                <a:cs typeface="Times New Roman" panose="02020603050405020304" pitchFamily="18" charset="0"/>
              </a:rPr>
              <a:t>quan</a:t>
            </a:r>
            <a:r>
              <a:rPr lang="en-US" sz="4300" b="1" kern="1200" dirty="0">
                <a:solidFill>
                  <a:schemeClr val="tx1"/>
                </a:solidFill>
                <a:ea typeface="+mj-ea"/>
                <a:cs typeface="Times New Roman" panose="02020603050405020304" pitchFamily="18" charset="0"/>
              </a:rPr>
              <a:t> </a:t>
            </a:r>
            <a:r>
              <a:rPr lang="en-US" sz="4300" b="1" kern="1200" dirty="0" err="1">
                <a:solidFill>
                  <a:schemeClr val="tx1"/>
                </a:solidFill>
                <a:ea typeface="+mj-ea"/>
                <a:cs typeface="Times New Roman" panose="02020603050405020304" pitchFamily="18" charset="0"/>
              </a:rPr>
              <a:t>nhà</a:t>
            </a:r>
            <a:r>
              <a:rPr lang="en-US" sz="4300" b="1" kern="1200" dirty="0">
                <a:solidFill>
                  <a:schemeClr val="tx1"/>
                </a:solidFill>
                <a:ea typeface="+mj-ea"/>
                <a:cs typeface="Times New Roman" panose="02020603050405020304" pitchFamily="18" charset="0"/>
              </a:rPr>
              <a:t> </a:t>
            </a:r>
            <a:r>
              <a:rPr lang="en-US" sz="4300" b="1" kern="1200" dirty="0" err="1">
                <a:solidFill>
                  <a:schemeClr val="tx1"/>
                </a:solidFill>
                <a:ea typeface="+mj-ea"/>
                <a:cs typeface="Times New Roman" panose="02020603050405020304" pitchFamily="18" charset="0"/>
              </a:rPr>
              <a:t>máy</a:t>
            </a:r>
            <a:endParaRPr lang="en-US" sz="4300" b="1" kern="1200" dirty="0">
              <a:solidFill>
                <a:schemeClr val="tx1"/>
              </a:solidFill>
              <a:ea typeface="+mj-ea"/>
              <a:cs typeface="Times New Roman" panose="02020603050405020304" pitchFamily="18" charset="0"/>
            </a:endParaRPr>
          </a:p>
        </p:txBody>
      </p:sp>
      <p:sp>
        <p:nvSpPr>
          <p:cNvPr id="143" name="Rectangle 142">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7704"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45" name="Rectangle 144">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23" y="4461119"/>
            <a:ext cx="376430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hỗ dành sẵn cho Số hiệu Bản chiếu 4">
            <a:extLst>
              <a:ext uri="{FF2B5EF4-FFF2-40B4-BE49-F238E27FC236}">
                <a16:creationId xmlns:a16="http://schemas.microsoft.com/office/drawing/2014/main" id="{E4FF1A96-78EA-4CC8-86B0-0D1896852A03}"/>
              </a:ext>
            </a:extLst>
          </p:cNvPr>
          <p:cNvSpPr>
            <a:spLocks noGrp="1"/>
          </p:cNvSpPr>
          <p:nvPr>
            <p:ph type="sldNum" sz="quarter" idx="12"/>
          </p:nvPr>
        </p:nvSpPr>
        <p:spPr/>
        <p:txBody>
          <a:bodyPr/>
          <a:lstStyle/>
          <a:p>
            <a:fld id="{A02EBBDA-6239-48A4-BF42-145536EAE284}" type="slidenum">
              <a:rPr lang="en-US" smtClean="0"/>
              <a:t>3</a:t>
            </a:fld>
            <a:endParaRPr lang="en-US"/>
          </a:p>
        </p:txBody>
      </p:sp>
    </p:spTree>
    <p:extLst>
      <p:ext uri="{BB962C8B-B14F-4D97-AF65-F5344CB8AC3E}">
        <p14:creationId xmlns:p14="http://schemas.microsoft.com/office/powerpoint/2010/main" val="701350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hanks for watching #3 by Mia Does Things on Dribbble">
            <a:extLst>
              <a:ext uri="{FF2B5EF4-FFF2-40B4-BE49-F238E27FC236}">
                <a16:creationId xmlns:a16="http://schemas.microsoft.com/office/drawing/2014/main" id="{2526A7C5-EF4B-44A3-A934-86197C4932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30" t="23229" r="12746" b="20097"/>
          <a:stretch/>
        </p:blipFill>
        <p:spPr bwMode="auto">
          <a:xfrm>
            <a:off x="1426028" y="1491342"/>
            <a:ext cx="5079328" cy="2873829"/>
          </a:xfrm>
          <a:prstGeom prst="rect">
            <a:avLst/>
          </a:prstGeom>
          <a:noFill/>
          <a:extLst>
            <a:ext uri="{909E8E84-426E-40DD-AFC4-6F175D3DCCD1}">
              <a14:hiddenFill xmlns:a14="http://schemas.microsoft.com/office/drawing/2010/main">
                <a:solidFill>
                  <a:srgbClr val="FFFFFF"/>
                </a:solidFill>
              </a14:hiddenFill>
            </a:ext>
          </a:extLst>
        </p:spPr>
      </p:pic>
      <p:sp>
        <p:nvSpPr>
          <p:cNvPr id="5" name="Chỗ dành sẵn cho Số hiệu Bản chiếu 4">
            <a:extLst>
              <a:ext uri="{FF2B5EF4-FFF2-40B4-BE49-F238E27FC236}">
                <a16:creationId xmlns:a16="http://schemas.microsoft.com/office/drawing/2014/main" id="{2531AB59-C4B0-44B0-822D-E6F8CC3DCCEF}"/>
              </a:ext>
            </a:extLst>
          </p:cNvPr>
          <p:cNvSpPr>
            <a:spLocks noGrp="1"/>
          </p:cNvSpPr>
          <p:nvPr>
            <p:ph type="sldNum" sz="quarter" idx="12"/>
          </p:nvPr>
        </p:nvSpPr>
        <p:spPr/>
        <p:txBody>
          <a:bodyPr/>
          <a:lstStyle/>
          <a:p>
            <a:fld id="{A02EBBDA-6239-48A4-BF42-145536EAE284}" type="slidenum">
              <a:rPr lang="en-US" smtClean="0"/>
              <a:t>30</a:t>
            </a:fld>
            <a:endParaRPr lang="en-US"/>
          </a:p>
        </p:txBody>
      </p:sp>
      <p:sp>
        <p:nvSpPr>
          <p:cNvPr id="3" name="Hộp Văn bản 2">
            <a:extLst>
              <a:ext uri="{FF2B5EF4-FFF2-40B4-BE49-F238E27FC236}">
                <a16:creationId xmlns:a16="http://schemas.microsoft.com/office/drawing/2014/main" id="{DE40802F-9222-4F5D-BE58-DADE7D4CAD91}"/>
              </a:ext>
            </a:extLst>
          </p:cNvPr>
          <p:cNvSpPr txBox="1"/>
          <p:nvPr/>
        </p:nvSpPr>
        <p:spPr>
          <a:xfrm>
            <a:off x="3200400" y="321798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t>Bấm để thêm nội dung</a:t>
            </a:r>
          </a:p>
        </p:txBody>
      </p:sp>
    </p:spTree>
    <p:extLst>
      <p:ext uri="{BB962C8B-B14F-4D97-AF65-F5344CB8AC3E}">
        <p14:creationId xmlns:p14="http://schemas.microsoft.com/office/powerpoint/2010/main" val="315858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hỗ dành sẵn cho Số hiệu Bản chiếu 4">
            <a:extLst>
              <a:ext uri="{FF2B5EF4-FFF2-40B4-BE49-F238E27FC236}">
                <a16:creationId xmlns:a16="http://schemas.microsoft.com/office/drawing/2014/main" id="{2531AB59-C4B0-44B0-822D-E6F8CC3DCCEF}"/>
              </a:ext>
            </a:extLst>
          </p:cNvPr>
          <p:cNvSpPr>
            <a:spLocks noGrp="1"/>
          </p:cNvSpPr>
          <p:nvPr>
            <p:ph type="sldNum" sz="quarter" idx="12"/>
          </p:nvPr>
        </p:nvSpPr>
        <p:spPr/>
        <p:txBody>
          <a:bodyPr/>
          <a:lstStyle/>
          <a:p>
            <a:fld id="{A02EBBDA-6239-48A4-BF42-145536EAE284}" type="slidenum">
              <a:rPr lang="en-US" smtClean="0"/>
              <a:t>31</a:t>
            </a:fld>
            <a:endParaRPr lang="en-US"/>
          </a:p>
        </p:txBody>
      </p:sp>
      <p:pic>
        <p:nvPicPr>
          <p:cNvPr id="1026" name="Picture 2" descr="Q&amp;A] Những Câu Hỏi Thường Gặp Về Điện Năng Lượng Mặt Trời - DAKIA Tech |  Power Backup &amp; Energy Solutions">
            <a:extLst>
              <a:ext uri="{FF2B5EF4-FFF2-40B4-BE49-F238E27FC236}">
                <a16:creationId xmlns:a16="http://schemas.microsoft.com/office/drawing/2014/main" id="{AAE54994-91BD-4F5C-ABFF-8C5FE6E41D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78" t="17518" r="11414" b="23216"/>
          <a:stretch/>
        </p:blipFill>
        <p:spPr bwMode="auto">
          <a:xfrm>
            <a:off x="414959" y="1113181"/>
            <a:ext cx="8144674" cy="3677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633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963C67AC-E1B1-49FD-B34C-2F9BA618ABF4}"/>
              </a:ext>
            </a:extLst>
          </p:cNvPr>
          <p:cNvSpPr txBox="1"/>
          <p:nvPr/>
        </p:nvSpPr>
        <p:spPr>
          <a:xfrm>
            <a:off x="247136" y="280426"/>
            <a:ext cx="9181070" cy="477054"/>
          </a:xfrm>
          <a:prstGeom prst="rect">
            <a:avLst/>
          </a:prstGeom>
          <a:noFill/>
        </p:spPr>
        <p:txBody>
          <a:bodyPr wrap="square">
            <a:spAutoFit/>
          </a:bodyPr>
          <a:lstStyle/>
          <a:p>
            <a:r>
              <a:rPr lang="en-US" sz="2500" b="1" dirty="0">
                <a:solidFill>
                  <a:schemeClr val="bg1"/>
                </a:solidFill>
                <a:cs typeface="Times New Roman" panose="02020603050405020304" pitchFamily="18" charset="0"/>
              </a:rPr>
              <a:t>TỔNG QUAN CÔNG NGHỆ SẢN XUẤT BEER TẠI SABECO</a:t>
            </a:r>
          </a:p>
        </p:txBody>
      </p:sp>
      <p:pic>
        <p:nvPicPr>
          <p:cNvPr id="3" name="Hình ảnh 2">
            <a:extLst>
              <a:ext uri="{FF2B5EF4-FFF2-40B4-BE49-F238E27FC236}">
                <a16:creationId xmlns:a16="http://schemas.microsoft.com/office/drawing/2014/main" id="{B97C71D5-1A67-456F-997C-7D8A49C62BE5}"/>
              </a:ext>
            </a:extLst>
          </p:cNvPr>
          <p:cNvPicPr>
            <a:picLocks noChangeAspect="1"/>
          </p:cNvPicPr>
          <p:nvPr/>
        </p:nvPicPr>
        <p:blipFill rotWithShape="1">
          <a:blip r:embed="rId2"/>
          <a:srcRect l="14637" t="8318" r="10604" b="9980"/>
          <a:stretch/>
        </p:blipFill>
        <p:spPr>
          <a:xfrm>
            <a:off x="1372892" y="1666876"/>
            <a:ext cx="6744819" cy="4146328"/>
          </a:xfrm>
          <a:prstGeom prst="rect">
            <a:avLst/>
          </a:prstGeom>
        </p:spPr>
      </p:pic>
      <p:sp>
        <p:nvSpPr>
          <p:cNvPr id="9" name="Hộp Văn bản 8">
            <a:extLst>
              <a:ext uri="{FF2B5EF4-FFF2-40B4-BE49-F238E27FC236}">
                <a16:creationId xmlns:a16="http://schemas.microsoft.com/office/drawing/2014/main" id="{DE253E04-9AF8-4CDD-ABBB-CFCA2CF80140}"/>
              </a:ext>
            </a:extLst>
          </p:cNvPr>
          <p:cNvSpPr txBox="1"/>
          <p:nvPr/>
        </p:nvSpPr>
        <p:spPr>
          <a:xfrm>
            <a:off x="1533526" y="4013487"/>
            <a:ext cx="933450" cy="436786"/>
          </a:xfrm>
          <a:prstGeom prst="rect">
            <a:avLst/>
          </a:prstGeom>
          <a:noFill/>
        </p:spPr>
        <p:txBody>
          <a:bodyPr wrap="square">
            <a:spAutoFit/>
          </a:bodyPr>
          <a:lstStyle/>
          <a:p>
            <a:pPr lvl="0">
              <a:lnSpc>
                <a:spcPct val="107000"/>
              </a:lnSpc>
            </a:pPr>
            <a:r>
              <a:rPr lang="en-US" sz="22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Nước</a:t>
            </a:r>
            <a:endParaRPr lang="en-SG" sz="2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Hộp Văn bản 10">
            <a:extLst>
              <a:ext uri="{FF2B5EF4-FFF2-40B4-BE49-F238E27FC236}">
                <a16:creationId xmlns:a16="http://schemas.microsoft.com/office/drawing/2014/main" id="{764BCCAF-EC25-450B-8AA9-2A1B5273EED6}"/>
              </a:ext>
            </a:extLst>
          </p:cNvPr>
          <p:cNvSpPr txBox="1"/>
          <p:nvPr/>
        </p:nvSpPr>
        <p:spPr>
          <a:xfrm>
            <a:off x="3383050" y="4013488"/>
            <a:ext cx="1360400" cy="436786"/>
          </a:xfrm>
          <a:prstGeom prst="rect">
            <a:avLst/>
          </a:prstGeom>
          <a:noFill/>
        </p:spPr>
        <p:txBody>
          <a:bodyPr wrap="square">
            <a:spAutoFit/>
          </a:bodyPr>
          <a:lstStyle/>
          <a:p>
            <a:pPr lvl="0">
              <a:lnSpc>
                <a:spcPct val="107000"/>
              </a:lnSpc>
            </a:pPr>
            <a:r>
              <a:rPr lang="en-US" sz="22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2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mạch</a:t>
            </a:r>
            <a:endParaRPr lang="en-SG" sz="2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Hộp Văn bản 11">
            <a:extLst>
              <a:ext uri="{FF2B5EF4-FFF2-40B4-BE49-F238E27FC236}">
                <a16:creationId xmlns:a16="http://schemas.microsoft.com/office/drawing/2014/main" id="{F99E8160-5410-4470-9A7E-C56558C6A61D}"/>
              </a:ext>
            </a:extLst>
          </p:cNvPr>
          <p:cNvSpPr txBox="1"/>
          <p:nvPr/>
        </p:nvSpPr>
        <p:spPr>
          <a:xfrm>
            <a:off x="5400676" y="4016950"/>
            <a:ext cx="1171574" cy="433324"/>
          </a:xfrm>
          <a:prstGeom prst="rect">
            <a:avLst/>
          </a:prstGeom>
          <a:noFill/>
        </p:spPr>
        <p:txBody>
          <a:bodyPr wrap="square">
            <a:spAutoFit/>
          </a:bodyPr>
          <a:lstStyle/>
          <a:p>
            <a:pPr lvl="0">
              <a:lnSpc>
                <a:spcPct val="107000"/>
              </a:lnSpc>
            </a:pPr>
            <a:r>
              <a:rPr lang="en-US" sz="2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Hoa</a:t>
            </a:r>
            <a:r>
              <a:rPr lang="en-US" sz="2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bia</a:t>
            </a:r>
            <a:endParaRPr lang="en-SG" sz="2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Hộp Văn bản 12">
            <a:extLst>
              <a:ext uri="{FF2B5EF4-FFF2-40B4-BE49-F238E27FC236}">
                <a16:creationId xmlns:a16="http://schemas.microsoft.com/office/drawing/2014/main" id="{E6FB5EE0-DDCE-4F38-8692-59FDCBB02544}"/>
              </a:ext>
            </a:extLst>
          </p:cNvPr>
          <p:cNvSpPr txBox="1"/>
          <p:nvPr/>
        </p:nvSpPr>
        <p:spPr>
          <a:xfrm>
            <a:off x="4370946" y="1920073"/>
            <a:ext cx="933450" cy="436786"/>
          </a:xfrm>
          <a:prstGeom prst="rect">
            <a:avLst/>
          </a:prstGeom>
          <a:noFill/>
        </p:spPr>
        <p:txBody>
          <a:bodyPr wrap="square">
            <a:spAutoFit/>
          </a:bodyPr>
          <a:lstStyle/>
          <a:p>
            <a:pPr lvl="0">
              <a:lnSpc>
                <a:spcPct val="107000"/>
              </a:lnSpc>
            </a:pPr>
            <a:r>
              <a:rPr lang="en-US" sz="2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Men</a:t>
            </a:r>
            <a:endParaRPr lang="en-SG" sz="2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Hộp Văn bản 13">
            <a:extLst>
              <a:ext uri="{FF2B5EF4-FFF2-40B4-BE49-F238E27FC236}">
                <a16:creationId xmlns:a16="http://schemas.microsoft.com/office/drawing/2014/main" id="{FD8CAE58-C6F7-4179-86DD-1BFB2A31F8B9}"/>
              </a:ext>
            </a:extLst>
          </p:cNvPr>
          <p:cNvSpPr txBox="1"/>
          <p:nvPr/>
        </p:nvSpPr>
        <p:spPr>
          <a:xfrm>
            <a:off x="2122560" y="5959564"/>
            <a:ext cx="6061826" cy="477054"/>
          </a:xfrm>
          <a:prstGeom prst="rect">
            <a:avLst/>
          </a:prstGeom>
          <a:noFill/>
        </p:spPr>
        <p:txBody>
          <a:bodyPr wrap="square">
            <a:spAutoFit/>
          </a:bodyPr>
          <a:lstStyle/>
          <a:p>
            <a:r>
              <a:rPr lang="en-US" sz="2500" dirty="0" err="1">
                <a:ea typeface="Calibri" panose="020F0502020204030204" pitchFamily="34" charset="0"/>
                <a:cs typeface="Times New Roman" panose="02020603050405020304" pitchFamily="18" charset="0"/>
              </a:rPr>
              <a:t>Ngoài</a:t>
            </a:r>
            <a:r>
              <a:rPr lang="en-US" sz="2500" dirty="0">
                <a:ea typeface="Calibri" panose="020F0502020204030204" pitchFamily="34" charset="0"/>
                <a:cs typeface="Times New Roman" panose="02020603050405020304" pitchFamily="18" charset="0"/>
              </a:rPr>
              <a:t> ra: </a:t>
            </a:r>
            <a:r>
              <a:rPr lang="en-US" sz="2500" dirty="0" err="1">
                <a:ea typeface="Calibri" panose="020F0502020204030204" pitchFamily="34" charset="0"/>
                <a:cs typeface="Times New Roman" panose="02020603050405020304" pitchFamily="18" charset="0"/>
              </a:rPr>
              <a:t>G</a:t>
            </a:r>
            <a:r>
              <a:rPr lang="en-US" sz="2500" dirty="0" err="1">
                <a:effectLst/>
                <a:ea typeface="Calibri" panose="020F0502020204030204" pitchFamily="34" charset="0"/>
                <a:cs typeface="Times New Roman" panose="02020603050405020304" pitchFamily="18" charset="0"/>
              </a:rPr>
              <a:t>ạo</a:t>
            </a:r>
            <a:r>
              <a:rPr lang="en-US" sz="2500" dirty="0">
                <a:effectLst/>
                <a:ea typeface="Calibri" panose="020F0502020204030204" pitchFamily="34" charset="0"/>
                <a:cs typeface="Times New Roman" panose="02020603050405020304" pitchFamily="18" charset="0"/>
              </a:rPr>
              <a:t>, </a:t>
            </a:r>
            <a:r>
              <a:rPr lang="en-US" sz="2500" dirty="0" err="1">
                <a:effectLst/>
                <a:ea typeface="Calibri" panose="020F0502020204030204" pitchFamily="34" charset="0"/>
                <a:cs typeface="Times New Roman" panose="02020603050405020304" pitchFamily="18" charset="0"/>
              </a:rPr>
              <a:t>lúa</a:t>
            </a:r>
            <a:r>
              <a:rPr lang="en-US" sz="2500" dirty="0">
                <a:effectLst/>
                <a:ea typeface="Calibri" panose="020F0502020204030204" pitchFamily="34" charset="0"/>
                <a:cs typeface="Times New Roman" panose="02020603050405020304" pitchFamily="18" charset="0"/>
              </a:rPr>
              <a:t> </a:t>
            </a:r>
            <a:r>
              <a:rPr lang="en-US" sz="2500" dirty="0" err="1">
                <a:effectLst/>
                <a:ea typeface="Calibri" panose="020F0502020204030204" pitchFamily="34" charset="0"/>
                <a:cs typeface="Times New Roman" panose="02020603050405020304" pitchFamily="18" charset="0"/>
              </a:rPr>
              <a:t>mì</a:t>
            </a:r>
            <a:r>
              <a:rPr lang="en-US" sz="2500" dirty="0">
                <a:effectLst/>
                <a:ea typeface="Calibri" panose="020F0502020204030204" pitchFamily="34" charset="0"/>
                <a:cs typeface="Times New Roman" panose="02020603050405020304" pitchFamily="18" charset="0"/>
              </a:rPr>
              <a:t>, </a:t>
            </a:r>
            <a:r>
              <a:rPr lang="en-US" sz="2500" dirty="0" err="1">
                <a:effectLst/>
                <a:ea typeface="Calibri" panose="020F0502020204030204" pitchFamily="34" charset="0"/>
                <a:cs typeface="Times New Roman" panose="02020603050405020304" pitchFamily="18" charset="0"/>
              </a:rPr>
              <a:t>yến</a:t>
            </a:r>
            <a:r>
              <a:rPr lang="en-US" sz="2500" dirty="0">
                <a:effectLst/>
                <a:ea typeface="Calibri" panose="020F0502020204030204" pitchFamily="34" charset="0"/>
                <a:cs typeface="Times New Roman" panose="02020603050405020304" pitchFamily="18" charset="0"/>
              </a:rPr>
              <a:t> </a:t>
            </a:r>
            <a:r>
              <a:rPr lang="en-US" sz="2500" dirty="0" err="1">
                <a:effectLst/>
                <a:ea typeface="Calibri" panose="020F0502020204030204" pitchFamily="34" charset="0"/>
                <a:cs typeface="Times New Roman" panose="02020603050405020304" pitchFamily="18" charset="0"/>
              </a:rPr>
              <a:t>mạch</a:t>
            </a:r>
            <a:r>
              <a:rPr lang="en-US" sz="2500" dirty="0">
                <a:effectLst/>
                <a:ea typeface="Calibri" panose="020F0502020204030204" pitchFamily="34" charset="0"/>
                <a:cs typeface="Times New Roman" panose="02020603050405020304" pitchFamily="18" charset="0"/>
              </a:rPr>
              <a:t>,…</a:t>
            </a:r>
            <a:endParaRPr lang="en-SG" sz="2500" dirty="0"/>
          </a:p>
        </p:txBody>
      </p:sp>
      <p:sp>
        <p:nvSpPr>
          <p:cNvPr id="15" name="Hộp Văn bản 14">
            <a:extLst>
              <a:ext uri="{FF2B5EF4-FFF2-40B4-BE49-F238E27FC236}">
                <a16:creationId xmlns:a16="http://schemas.microsoft.com/office/drawing/2014/main" id="{7B3B7BF0-B49B-406F-8C07-DFD597764347}"/>
              </a:ext>
            </a:extLst>
          </p:cNvPr>
          <p:cNvSpPr txBox="1"/>
          <p:nvPr/>
        </p:nvSpPr>
        <p:spPr>
          <a:xfrm>
            <a:off x="438599" y="1100730"/>
            <a:ext cx="4714874" cy="446276"/>
          </a:xfrm>
          <a:prstGeom prst="rect">
            <a:avLst/>
          </a:prstGeom>
          <a:noFill/>
        </p:spPr>
        <p:txBody>
          <a:bodyPr wrap="square">
            <a:spAutoFit/>
          </a:bodyPr>
          <a:lstStyle/>
          <a:p>
            <a:r>
              <a:rPr lang="en-US" sz="2300" dirty="0" err="1">
                <a:ea typeface="Calibri" panose="020F0502020204030204" pitchFamily="34" charset="0"/>
                <a:cs typeface="Times New Roman" panose="02020603050405020304" pitchFamily="18" charset="0"/>
              </a:rPr>
              <a:t>Nguyên</a:t>
            </a:r>
            <a:r>
              <a:rPr lang="en-US" sz="2300" dirty="0">
                <a:ea typeface="Calibri" panose="020F0502020204030204" pitchFamily="34" charset="0"/>
                <a:cs typeface="Times New Roman" panose="02020603050405020304" pitchFamily="18" charset="0"/>
              </a:rPr>
              <a:t> </a:t>
            </a:r>
            <a:r>
              <a:rPr lang="en-US" sz="2300" dirty="0" err="1">
                <a:ea typeface="Calibri" panose="020F0502020204030204" pitchFamily="34" charset="0"/>
                <a:cs typeface="Times New Roman" panose="02020603050405020304" pitchFamily="18" charset="0"/>
              </a:rPr>
              <a:t>liệu</a:t>
            </a:r>
            <a:r>
              <a:rPr lang="en-US" sz="2300" dirty="0">
                <a:ea typeface="Calibri" panose="020F0502020204030204" pitchFamily="34" charset="0"/>
                <a:cs typeface="Times New Roman" panose="02020603050405020304" pitchFamily="18" charset="0"/>
              </a:rPr>
              <a:t> </a:t>
            </a:r>
            <a:r>
              <a:rPr lang="en-US" sz="2300" dirty="0" err="1">
                <a:ea typeface="Calibri" panose="020F0502020204030204" pitchFamily="34" charset="0"/>
                <a:cs typeface="Times New Roman" panose="02020603050405020304" pitchFamily="18" charset="0"/>
              </a:rPr>
              <a:t>chính</a:t>
            </a:r>
            <a:r>
              <a:rPr lang="en-US" sz="2300" dirty="0">
                <a:ea typeface="Calibri" panose="020F0502020204030204" pitchFamily="34" charset="0"/>
                <a:cs typeface="Times New Roman" panose="02020603050405020304" pitchFamily="18" charset="0"/>
              </a:rPr>
              <a:t>: </a:t>
            </a:r>
            <a:endParaRPr lang="en-SG" sz="2300" dirty="0"/>
          </a:p>
        </p:txBody>
      </p:sp>
      <p:sp>
        <p:nvSpPr>
          <p:cNvPr id="5" name="Chỗ dành sẵn cho Số hiệu Bản chiếu 4">
            <a:extLst>
              <a:ext uri="{FF2B5EF4-FFF2-40B4-BE49-F238E27FC236}">
                <a16:creationId xmlns:a16="http://schemas.microsoft.com/office/drawing/2014/main" id="{8811EF74-D100-4A35-B585-169836F422AD}"/>
              </a:ext>
            </a:extLst>
          </p:cNvPr>
          <p:cNvSpPr>
            <a:spLocks noGrp="1"/>
          </p:cNvSpPr>
          <p:nvPr>
            <p:ph type="sldNum" sz="quarter" idx="12"/>
          </p:nvPr>
        </p:nvSpPr>
        <p:spPr/>
        <p:txBody>
          <a:bodyPr/>
          <a:lstStyle/>
          <a:p>
            <a:fld id="{A02EBBDA-6239-48A4-BF42-145536EAE284}" type="slidenum">
              <a:rPr lang="en-US" smtClean="0"/>
              <a:t>4</a:t>
            </a:fld>
            <a:endParaRPr lang="en-US"/>
          </a:p>
        </p:txBody>
      </p:sp>
    </p:spTree>
    <p:extLst>
      <p:ext uri="{BB962C8B-B14F-4D97-AF65-F5344CB8AC3E}">
        <p14:creationId xmlns:p14="http://schemas.microsoft.com/office/powerpoint/2010/main" val="970936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D06E67A-B8C7-4629-94DF-FF3A694134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82" r="4653" b="9296"/>
          <a:stretch/>
        </p:blipFill>
        <p:spPr bwMode="auto">
          <a:xfrm>
            <a:off x="0" y="2324100"/>
            <a:ext cx="5752157"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0086FA47-D071-41E4-82B3-6AC16D5B3BDA}"/>
              </a:ext>
            </a:extLst>
          </p:cNvPr>
          <p:cNvSpPr txBox="1"/>
          <p:nvPr/>
        </p:nvSpPr>
        <p:spPr>
          <a:xfrm>
            <a:off x="247136" y="250609"/>
            <a:ext cx="9181070" cy="477054"/>
          </a:xfrm>
          <a:prstGeom prst="rect">
            <a:avLst/>
          </a:prstGeom>
          <a:noFill/>
        </p:spPr>
        <p:txBody>
          <a:bodyPr wrap="square">
            <a:spAutoFit/>
          </a:bodyPr>
          <a:lstStyle/>
          <a:p>
            <a:r>
              <a:rPr lang="en-US" sz="2500" b="1" dirty="0">
                <a:solidFill>
                  <a:schemeClr val="bg1"/>
                </a:solidFill>
                <a:cs typeface="Times New Roman" panose="02020603050405020304" pitchFamily="18" charset="0"/>
              </a:rPr>
              <a:t>TỔNG QUAN QUY TRÌNH SẢN XUẤT BEER TẠI SABECO</a:t>
            </a:r>
          </a:p>
        </p:txBody>
      </p:sp>
      <p:pic>
        <p:nvPicPr>
          <p:cNvPr id="14" name="Hình ảnh 13">
            <a:extLst>
              <a:ext uri="{FF2B5EF4-FFF2-40B4-BE49-F238E27FC236}">
                <a16:creationId xmlns:a16="http://schemas.microsoft.com/office/drawing/2014/main" id="{D62E6860-71FB-4BAD-A0C3-26A5214F4089}"/>
              </a:ext>
            </a:extLst>
          </p:cNvPr>
          <p:cNvPicPr>
            <a:picLocks noChangeAspect="1"/>
          </p:cNvPicPr>
          <p:nvPr/>
        </p:nvPicPr>
        <p:blipFill rotWithShape="1">
          <a:blip r:embed="rId4"/>
          <a:srcRect l="42292" t="9074" r="25834" b="8519"/>
          <a:stretch/>
        </p:blipFill>
        <p:spPr>
          <a:xfrm>
            <a:off x="5626770" y="1657350"/>
            <a:ext cx="3517230" cy="5114926"/>
          </a:xfrm>
          <a:prstGeom prst="rect">
            <a:avLst/>
          </a:prstGeom>
        </p:spPr>
      </p:pic>
      <p:sp>
        <p:nvSpPr>
          <p:cNvPr id="15" name="Hộp Văn bản 14">
            <a:extLst>
              <a:ext uri="{FF2B5EF4-FFF2-40B4-BE49-F238E27FC236}">
                <a16:creationId xmlns:a16="http://schemas.microsoft.com/office/drawing/2014/main" id="{7AC8A575-FC57-4C1D-B9E8-5779F86A51A9}"/>
              </a:ext>
            </a:extLst>
          </p:cNvPr>
          <p:cNvSpPr txBox="1"/>
          <p:nvPr/>
        </p:nvSpPr>
        <p:spPr>
          <a:xfrm>
            <a:off x="0" y="6488668"/>
            <a:ext cx="4712676" cy="369332"/>
          </a:xfrm>
          <a:prstGeom prst="rect">
            <a:avLst/>
          </a:prstGeom>
          <a:noFill/>
        </p:spPr>
        <p:txBody>
          <a:bodyPr wrap="square">
            <a:spAutoFit/>
          </a:bodyPr>
          <a:lstStyle/>
          <a:p>
            <a:r>
              <a:rPr lang="en-SG" dirty="0">
                <a:solidFill>
                  <a:schemeClr val="accent1"/>
                </a:solidFill>
                <a:latin typeface="Times New Roman" panose="02020603050405020304" pitchFamily="18" charset="0"/>
                <a:cs typeface="Times New Roman" panose="02020603050405020304" pitchFamily="18" charset="0"/>
              </a:rPr>
              <a:t>https://www.sabeco.com.vn/gioi-thieu#ti</a:t>
            </a:r>
          </a:p>
        </p:txBody>
      </p:sp>
      <p:sp>
        <p:nvSpPr>
          <p:cNvPr id="4" name="Chỗ dành sẵn cho Số hiệu Bản chiếu 3">
            <a:extLst>
              <a:ext uri="{FF2B5EF4-FFF2-40B4-BE49-F238E27FC236}">
                <a16:creationId xmlns:a16="http://schemas.microsoft.com/office/drawing/2014/main" id="{6EE39E44-2F9B-4ECD-9806-AA79C5282109}"/>
              </a:ext>
            </a:extLst>
          </p:cNvPr>
          <p:cNvSpPr>
            <a:spLocks noGrp="1"/>
          </p:cNvSpPr>
          <p:nvPr>
            <p:ph type="sldNum" sz="quarter" idx="12"/>
          </p:nvPr>
        </p:nvSpPr>
        <p:spPr/>
        <p:txBody>
          <a:bodyPr/>
          <a:lstStyle/>
          <a:p>
            <a:fld id="{A02EBBDA-6239-48A4-BF42-145536EAE284}" type="slidenum">
              <a:rPr lang="en-US" smtClean="0"/>
              <a:t>5</a:t>
            </a:fld>
            <a:endParaRPr lang="en-US"/>
          </a:p>
        </p:txBody>
      </p:sp>
    </p:spTree>
    <p:extLst>
      <p:ext uri="{BB962C8B-B14F-4D97-AF65-F5344CB8AC3E}">
        <p14:creationId xmlns:p14="http://schemas.microsoft.com/office/powerpoint/2010/main" val="147649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6054A03E-FE51-4C2A-BD30-3066A0954974}"/>
              </a:ext>
            </a:extLst>
          </p:cNvPr>
          <p:cNvPicPr>
            <a:picLocks noChangeAspect="1"/>
          </p:cNvPicPr>
          <p:nvPr/>
        </p:nvPicPr>
        <p:blipFill rotWithShape="1">
          <a:blip r:embed="rId2"/>
          <a:srcRect l="13413" t="10536" r="8503" b="9797"/>
          <a:stretch/>
        </p:blipFill>
        <p:spPr>
          <a:xfrm>
            <a:off x="65937" y="1157018"/>
            <a:ext cx="9078063" cy="5209914"/>
          </a:xfrm>
          <a:prstGeom prst="rect">
            <a:avLst/>
          </a:prstGeom>
        </p:spPr>
      </p:pic>
      <p:sp>
        <p:nvSpPr>
          <p:cNvPr id="4" name="Chỗ dành sẵn cho Số hiệu Bản chiếu 3">
            <a:extLst>
              <a:ext uri="{FF2B5EF4-FFF2-40B4-BE49-F238E27FC236}">
                <a16:creationId xmlns:a16="http://schemas.microsoft.com/office/drawing/2014/main" id="{CDD92873-9966-4D60-9A38-11EC8D1EC877}"/>
              </a:ext>
            </a:extLst>
          </p:cNvPr>
          <p:cNvSpPr>
            <a:spLocks noGrp="1"/>
          </p:cNvSpPr>
          <p:nvPr>
            <p:ph type="sldNum" sz="quarter" idx="12"/>
          </p:nvPr>
        </p:nvSpPr>
        <p:spPr/>
        <p:txBody>
          <a:bodyPr/>
          <a:lstStyle/>
          <a:p>
            <a:fld id="{A02EBBDA-6239-48A4-BF42-145536EAE284}" type="slidenum">
              <a:rPr lang="en-US" smtClean="0"/>
              <a:t>6</a:t>
            </a:fld>
            <a:endParaRPr lang="en-US"/>
          </a:p>
        </p:txBody>
      </p:sp>
    </p:spTree>
    <p:extLst>
      <p:ext uri="{BB962C8B-B14F-4D97-AF65-F5344CB8AC3E}">
        <p14:creationId xmlns:p14="http://schemas.microsoft.com/office/powerpoint/2010/main" val="3040317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4329F8AE-1D3E-4BC6-822E-F9447E690EC7}"/>
              </a:ext>
            </a:extLst>
          </p:cNvPr>
          <p:cNvPicPr>
            <a:picLocks noChangeAspect="1"/>
          </p:cNvPicPr>
          <p:nvPr/>
        </p:nvPicPr>
        <p:blipFill rotWithShape="1">
          <a:blip r:embed="rId3"/>
          <a:srcRect l="23919" t="18649" r="24054" b="5435"/>
          <a:stretch/>
        </p:blipFill>
        <p:spPr>
          <a:xfrm>
            <a:off x="1125415" y="1147958"/>
            <a:ext cx="6925012" cy="5683908"/>
          </a:xfrm>
          <a:prstGeom prst="rect">
            <a:avLst/>
          </a:prstGeom>
        </p:spPr>
      </p:pic>
      <p:sp>
        <p:nvSpPr>
          <p:cNvPr id="6" name="Hộp Văn bản 5">
            <a:extLst>
              <a:ext uri="{FF2B5EF4-FFF2-40B4-BE49-F238E27FC236}">
                <a16:creationId xmlns:a16="http://schemas.microsoft.com/office/drawing/2014/main" id="{CA07B1F6-EEF3-4862-85B4-2ED163A86406}"/>
              </a:ext>
            </a:extLst>
          </p:cNvPr>
          <p:cNvSpPr txBox="1"/>
          <p:nvPr/>
        </p:nvSpPr>
        <p:spPr>
          <a:xfrm>
            <a:off x="247136" y="250609"/>
            <a:ext cx="9181070" cy="477054"/>
          </a:xfrm>
          <a:prstGeom prst="rect">
            <a:avLst/>
          </a:prstGeom>
          <a:noFill/>
        </p:spPr>
        <p:txBody>
          <a:bodyPr wrap="square">
            <a:spAutoFit/>
          </a:bodyPr>
          <a:lstStyle/>
          <a:p>
            <a:r>
              <a:rPr lang="en-US" sz="2500" b="1" dirty="0">
                <a:solidFill>
                  <a:schemeClr val="bg1"/>
                </a:solidFill>
                <a:cs typeface="Times New Roman" panose="02020603050405020304" pitchFamily="18" charset="0"/>
              </a:rPr>
              <a:t>TỔNG QUAN QUY TRÌNH SẢN XUẤT BEER TẠI SABECO</a:t>
            </a:r>
          </a:p>
        </p:txBody>
      </p:sp>
      <p:sp>
        <p:nvSpPr>
          <p:cNvPr id="4" name="Chỗ dành sẵn cho Số hiệu Bản chiếu 3">
            <a:extLst>
              <a:ext uri="{FF2B5EF4-FFF2-40B4-BE49-F238E27FC236}">
                <a16:creationId xmlns:a16="http://schemas.microsoft.com/office/drawing/2014/main" id="{6EE06A4F-DAD8-4A05-A439-542AE417AD60}"/>
              </a:ext>
            </a:extLst>
          </p:cNvPr>
          <p:cNvSpPr>
            <a:spLocks noGrp="1"/>
          </p:cNvSpPr>
          <p:nvPr>
            <p:ph type="sldNum" sz="quarter" idx="12"/>
          </p:nvPr>
        </p:nvSpPr>
        <p:spPr/>
        <p:txBody>
          <a:bodyPr/>
          <a:lstStyle/>
          <a:p>
            <a:fld id="{A02EBBDA-6239-48A4-BF42-145536EAE284}" type="slidenum">
              <a:rPr lang="en-US" smtClean="0"/>
              <a:t>7</a:t>
            </a:fld>
            <a:endParaRPr lang="en-US"/>
          </a:p>
        </p:txBody>
      </p:sp>
    </p:spTree>
    <p:extLst>
      <p:ext uri="{BB962C8B-B14F-4D97-AF65-F5344CB8AC3E}">
        <p14:creationId xmlns:p14="http://schemas.microsoft.com/office/powerpoint/2010/main" val="1770826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A2D7-C388-4EE4-BD62-4B792A955031}"/>
              </a:ext>
            </a:extLst>
          </p:cNvPr>
          <p:cNvSpPr>
            <a:spLocks noGrp="1"/>
          </p:cNvSpPr>
          <p:nvPr>
            <p:ph type="title"/>
          </p:nvPr>
        </p:nvSpPr>
        <p:spPr/>
        <p:txBody>
          <a:bodyPr>
            <a:normAutofit/>
          </a:bodyPr>
          <a:lstStyle/>
          <a:p>
            <a:r>
              <a:rPr lang="en-US" sz="3000" b="1" dirty="0">
                <a:effectLst/>
                <a:latin typeface="+mn-lt"/>
                <a:ea typeface="Calibri" panose="020F0502020204030204" pitchFamily="34" charset="0"/>
                <a:cs typeface="Times New Roman" panose="02020603050405020304" pitchFamily="18" charset="0"/>
              </a:rPr>
              <a:t>QUY TRÌNH NẤU MALT</a:t>
            </a:r>
            <a:endParaRPr lang="en-US" sz="3000" dirty="0">
              <a:latin typeface="+mn-lt"/>
            </a:endParaRPr>
          </a:p>
        </p:txBody>
      </p:sp>
      <p:sp>
        <p:nvSpPr>
          <p:cNvPr id="3" name="Content Placeholder 2">
            <a:extLst>
              <a:ext uri="{FF2B5EF4-FFF2-40B4-BE49-F238E27FC236}">
                <a16:creationId xmlns:a16="http://schemas.microsoft.com/office/drawing/2014/main" id="{A461B96F-DD1B-4127-AF26-17AE826B0934}"/>
              </a:ext>
            </a:extLst>
          </p:cNvPr>
          <p:cNvSpPr>
            <a:spLocks noGrp="1"/>
          </p:cNvSpPr>
          <p:nvPr>
            <p:ph idx="1"/>
          </p:nvPr>
        </p:nvSpPr>
        <p:spPr/>
        <p:txBody>
          <a:bodyPr>
            <a:normAutofit/>
          </a:bodyPr>
          <a:lstStyle/>
          <a:p>
            <a:endParaRPr lang="en-US" sz="2500" b="1" dirty="0"/>
          </a:p>
          <a:p>
            <a:endParaRPr lang="en-US" sz="2500" b="1" dirty="0"/>
          </a:p>
          <a:p>
            <a:r>
              <a:rPr lang="en-US" sz="2500" b="1" dirty="0" err="1"/>
              <a:t>Cấu</a:t>
            </a:r>
            <a:r>
              <a:rPr lang="en-US" sz="2500" b="1" dirty="0"/>
              <a:t> </a:t>
            </a:r>
            <a:r>
              <a:rPr lang="en-US" sz="2500" b="1" dirty="0" err="1"/>
              <a:t>tạo</a:t>
            </a:r>
            <a:r>
              <a:rPr lang="en-US" sz="2500" b="1" dirty="0"/>
              <a:t> </a:t>
            </a:r>
            <a:r>
              <a:rPr lang="en-US" sz="2500" b="1" dirty="0" err="1"/>
              <a:t>nồi</a:t>
            </a:r>
            <a:r>
              <a:rPr lang="en-US" sz="2500" b="1" dirty="0"/>
              <a:t> </a:t>
            </a:r>
            <a:r>
              <a:rPr lang="en-US" sz="2500" b="1" dirty="0" err="1"/>
              <a:t>nấu</a:t>
            </a:r>
            <a:endParaRPr lang="en-US" sz="2500" b="1" dirty="0"/>
          </a:p>
          <a:p>
            <a:endParaRPr lang="en-US" sz="2500" b="1" dirty="0"/>
          </a:p>
          <a:p>
            <a:endParaRPr lang="en-US" sz="2500" b="1" dirty="0"/>
          </a:p>
          <a:p>
            <a:r>
              <a:rPr lang="en-US" sz="2500" b="1" dirty="0" err="1"/>
              <a:t>Quá</a:t>
            </a:r>
            <a:r>
              <a:rPr lang="en-US" sz="2500" b="1" dirty="0"/>
              <a:t> </a:t>
            </a:r>
            <a:r>
              <a:rPr lang="en-US" sz="2500" b="1" dirty="0" err="1"/>
              <a:t>trình</a:t>
            </a:r>
            <a:r>
              <a:rPr lang="en-US" sz="2500" b="1" dirty="0"/>
              <a:t> </a:t>
            </a:r>
            <a:r>
              <a:rPr lang="en-US" sz="2500" b="1" dirty="0" err="1"/>
              <a:t>hồ</a:t>
            </a:r>
            <a:r>
              <a:rPr lang="en-US" sz="2500" b="1" dirty="0"/>
              <a:t> </a:t>
            </a:r>
            <a:r>
              <a:rPr lang="en-US" sz="2500" b="1" dirty="0" err="1"/>
              <a:t>hóa</a:t>
            </a:r>
            <a:endParaRPr lang="en-US" sz="2500" b="1" dirty="0"/>
          </a:p>
          <a:p>
            <a:pPr marL="0" indent="0">
              <a:buNone/>
            </a:pPr>
            <a:endParaRPr lang="en-US" sz="2500" b="1" dirty="0"/>
          </a:p>
          <a:p>
            <a:pPr marL="0" indent="0">
              <a:buNone/>
            </a:pPr>
            <a:endParaRPr lang="en-US" sz="2500" b="1" dirty="0"/>
          </a:p>
          <a:p>
            <a:r>
              <a:rPr lang="en-US" sz="2500" b="1" dirty="0" err="1"/>
              <a:t>Quá</a:t>
            </a:r>
            <a:r>
              <a:rPr lang="en-US" sz="2500" b="1" dirty="0"/>
              <a:t> </a:t>
            </a:r>
            <a:r>
              <a:rPr lang="en-US" sz="2500" b="1" dirty="0" err="1"/>
              <a:t>trình</a:t>
            </a:r>
            <a:r>
              <a:rPr lang="en-US" sz="2500" b="1" dirty="0"/>
              <a:t> </a:t>
            </a:r>
            <a:r>
              <a:rPr lang="en-US" sz="2500" b="1" dirty="0" err="1"/>
              <a:t>đường</a:t>
            </a:r>
            <a:r>
              <a:rPr lang="en-US" sz="2500" b="1" dirty="0"/>
              <a:t> </a:t>
            </a:r>
            <a:r>
              <a:rPr lang="en-US" sz="2500" b="1" dirty="0" err="1"/>
              <a:t>hóa</a:t>
            </a:r>
            <a:endParaRPr lang="en-US" sz="2500" b="1" dirty="0"/>
          </a:p>
        </p:txBody>
      </p:sp>
      <p:pic>
        <p:nvPicPr>
          <p:cNvPr id="4" name="Picture 8" descr="Nồi đường hóa và hồ hóa">
            <a:extLst>
              <a:ext uri="{FF2B5EF4-FFF2-40B4-BE49-F238E27FC236}">
                <a16:creationId xmlns:a16="http://schemas.microsoft.com/office/drawing/2014/main" id="{1E9E28DA-9F23-4E5E-B1D9-230363A720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5433" y="1447503"/>
            <a:ext cx="4251694" cy="4699591"/>
          </a:xfrm>
          <a:prstGeom prst="rect">
            <a:avLst/>
          </a:prstGeom>
          <a:noFill/>
          <a:extLst>
            <a:ext uri="{909E8E84-426E-40DD-AFC4-6F175D3DCCD1}">
              <a14:hiddenFill xmlns:a14="http://schemas.microsoft.com/office/drawing/2010/main">
                <a:solidFill>
                  <a:srgbClr val="FFFFFF"/>
                </a:solidFill>
              </a14:hiddenFill>
            </a:ext>
          </a:extLst>
        </p:spPr>
      </p:pic>
      <p:sp>
        <p:nvSpPr>
          <p:cNvPr id="7" name="Chỗ dành sẵn cho Số hiệu Bản chiếu 6">
            <a:extLst>
              <a:ext uri="{FF2B5EF4-FFF2-40B4-BE49-F238E27FC236}">
                <a16:creationId xmlns:a16="http://schemas.microsoft.com/office/drawing/2014/main" id="{4701B6A2-A0AD-4C19-BCEC-6D27A46F4A04}"/>
              </a:ext>
            </a:extLst>
          </p:cNvPr>
          <p:cNvSpPr>
            <a:spLocks noGrp="1"/>
          </p:cNvSpPr>
          <p:nvPr>
            <p:ph type="sldNum" sz="quarter" idx="12"/>
          </p:nvPr>
        </p:nvSpPr>
        <p:spPr/>
        <p:txBody>
          <a:bodyPr/>
          <a:lstStyle/>
          <a:p>
            <a:fld id="{A02EBBDA-6239-48A4-BF42-145536EAE284}" type="slidenum">
              <a:rPr lang="en-US" smtClean="0"/>
              <a:t>8</a:t>
            </a:fld>
            <a:endParaRPr lang="en-US"/>
          </a:p>
        </p:txBody>
      </p:sp>
    </p:spTree>
    <p:extLst>
      <p:ext uri="{BB962C8B-B14F-4D97-AF65-F5344CB8AC3E}">
        <p14:creationId xmlns:p14="http://schemas.microsoft.com/office/powerpoint/2010/main" val="3089251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C6B078-53AE-4474-9C90-C381D443A8FB}"/>
              </a:ext>
            </a:extLst>
          </p:cNvPr>
          <p:cNvPicPr/>
          <p:nvPr/>
        </p:nvPicPr>
        <p:blipFill>
          <a:blip r:embed="rId2">
            <a:extLst>
              <a:ext uri="{28A0092B-C50C-407E-A947-70E740481C1C}">
                <a14:useLocalDpi xmlns:a14="http://schemas.microsoft.com/office/drawing/2010/main" val="0"/>
              </a:ext>
            </a:extLst>
          </a:blip>
          <a:stretch>
            <a:fillRect/>
          </a:stretch>
        </p:blipFill>
        <p:spPr>
          <a:xfrm>
            <a:off x="3335655" y="1586422"/>
            <a:ext cx="5480354" cy="5135054"/>
          </a:xfrm>
          <a:prstGeom prst="rect">
            <a:avLst/>
          </a:prstGeom>
        </p:spPr>
      </p:pic>
      <p:sp>
        <p:nvSpPr>
          <p:cNvPr id="6" name="Content Placeholder 2">
            <a:extLst>
              <a:ext uri="{FF2B5EF4-FFF2-40B4-BE49-F238E27FC236}">
                <a16:creationId xmlns:a16="http://schemas.microsoft.com/office/drawing/2014/main" id="{31652A41-1915-4587-B54C-8610708BD118}"/>
              </a:ext>
            </a:extLst>
          </p:cNvPr>
          <p:cNvSpPr>
            <a:spLocks noGrp="1"/>
          </p:cNvSpPr>
          <p:nvPr>
            <p:ph idx="1"/>
          </p:nvPr>
        </p:nvSpPr>
        <p:spPr>
          <a:xfrm>
            <a:off x="670891" y="1539875"/>
            <a:ext cx="4534852" cy="2546433"/>
          </a:xfrm>
        </p:spPr>
        <p:txBody>
          <a:bodyPr>
            <a:normAutofit/>
          </a:bodyPr>
          <a:lstStyle/>
          <a:p>
            <a:pPr>
              <a:lnSpc>
                <a:spcPct val="100000"/>
              </a:lnSpc>
            </a:pPr>
            <a:r>
              <a:rPr lang="vi-VN" dirty="0" err="1">
                <a:latin typeface="Calibri" panose="020F0502020204030204" pitchFamily="34" charset="0"/>
                <a:cs typeface="Calibri" panose="020F0502020204030204" pitchFamily="34" charset="0"/>
              </a:rPr>
              <a:t>Lỗ</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cấp</a:t>
            </a:r>
            <a:r>
              <a:rPr lang="vi-VN" dirty="0">
                <a:latin typeface="Calibri" panose="020F0502020204030204" pitchFamily="34" charset="0"/>
                <a:cs typeface="Calibri" panose="020F0502020204030204" pitchFamily="34" charset="0"/>
              </a:rPr>
              <a:t> hơi</a:t>
            </a:r>
            <a:endParaRPr lang="en-US" dirty="0">
              <a:latin typeface="Calibri" panose="020F0502020204030204" pitchFamily="34" charset="0"/>
              <a:cs typeface="Calibri" panose="020F0502020204030204" pitchFamily="34" charset="0"/>
            </a:endParaRPr>
          </a:p>
          <a:p>
            <a:pPr>
              <a:lnSpc>
                <a:spcPct val="100000"/>
              </a:lnSpc>
            </a:pPr>
            <a:r>
              <a:rPr lang="vi-VN" dirty="0" err="1">
                <a:latin typeface="Calibri" panose="020F0502020204030204" pitchFamily="34" charset="0"/>
                <a:cs typeface="Calibri" panose="020F0502020204030204" pitchFamily="34" charset="0"/>
              </a:rPr>
              <a:t>Lỗ</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nước</a:t>
            </a:r>
            <a:r>
              <a:rPr lang="vi-VN" dirty="0">
                <a:latin typeface="Calibri" panose="020F0502020204030204" pitchFamily="34" charset="0"/>
                <a:cs typeface="Calibri" panose="020F0502020204030204" pitchFamily="34" charset="0"/>
              </a:rPr>
              <a:t> ngưng</a:t>
            </a:r>
          </a:p>
          <a:p>
            <a:pPr>
              <a:lnSpc>
                <a:spcPct val="100000"/>
              </a:lnSpc>
            </a:pPr>
            <a:r>
              <a:rPr lang="vi-VN" dirty="0" err="1">
                <a:latin typeface="Calibri" panose="020F0502020204030204" pitchFamily="34" charset="0"/>
                <a:cs typeface="Calibri" panose="020F0502020204030204" pitchFamily="34" charset="0"/>
              </a:rPr>
              <a:t>Lỗ</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lấy</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dịch</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đường</a:t>
            </a:r>
            <a:endParaRPr lang="vi-VN" dirty="0">
              <a:latin typeface="Calibri" panose="020F0502020204030204" pitchFamily="34" charset="0"/>
              <a:cs typeface="Calibri" panose="020F0502020204030204" pitchFamily="34" charset="0"/>
            </a:endParaRPr>
          </a:p>
          <a:p>
            <a:pPr>
              <a:lnSpc>
                <a:spcPct val="100000"/>
              </a:lnSpc>
            </a:pPr>
            <a:r>
              <a:rPr lang="en-US" dirty="0" err="1">
                <a:latin typeface="Calibri" panose="020F0502020204030204" pitchFamily="34" charset="0"/>
                <a:cs typeface="Calibri" panose="020F0502020204030204" pitchFamily="34" charset="0"/>
              </a:rPr>
              <a:t>Bộ</a:t>
            </a:r>
            <a:r>
              <a:rPr lang="en-US"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phối</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trộn</a:t>
            </a:r>
            <a:endParaRPr lang="en-US" dirty="0">
              <a:latin typeface="Calibri" panose="020F0502020204030204" pitchFamily="34" charset="0"/>
              <a:cs typeface="Calibri" panose="020F0502020204030204" pitchFamily="34" charset="0"/>
            </a:endParaRPr>
          </a:p>
          <a:p>
            <a:pPr>
              <a:lnSpc>
                <a:spcPct val="100000"/>
              </a:lnSpc>
            </a:pPr>
            <a:endParaRPr lang="en-US" dirty="0"/>
          </a:p>
        </p:txBody>
      </p:sp>
      <p:sp>
        <p:nvSpPr>
          <p:cNvPr id="7" name="Title 1">
            <a:extLst>
              <a:ext uri="{FF2B5EF4-FFF2-40B4-BE49-F238E27FC236}">
                <a16:creationId xmlns:a16="http://schemas.microsoft.com/office/drawing/2014/main" id="{074EF6E9-8409-452D-A53C-33A73FE93BEA}"/>
              </a:ext>
            </a:extLst>
          </p:cNvPr>
          <p:cNvSpPr>
            <a:spLocks noGrp="1"/>
          </p:cNvSpPr>
          <p:nvPr>
            <p:ph type="title"/>
          </p:nvPr>
        </p:nvSpPr>
        <p:spPr>
          <a:xfrm>
            <a:off x="488950" y="-87315"/>
            <a:ext cx="8026400" cy="1325563"/>
          </a:xfrm>
        </p:spPr>
        <p:txBody>
          <a:bodyPr>
            <a:normAutofit/>
          </a:bodyPr>
          <a:lstStyle/>
          <a:p>
            <a:r>
              <a:rPr lang="en-US" sz="3000" b="1" dirty="0">
                <a:effectLst/>
                <a:latin typeface="+mn-lt"/>
                <a:ea typeface="Segoe UI Emoji" panose="020B0502040204020203" pitchFamily="34" charset="0"/>
                <a:cs typeface="Times New Roman" panose="02020603050405020304" pitchFamily="18" charset="0"/>
              </a:rPr>
              <a:t>CẤU TẠO NỒI NẤU</a:t>
            </a:r>
            <a:endParaRPr lang="en-US" sz="3000" dirty="0">
              <a:latin typeface="+mn-lt"/>
              <a:cs typeface="Times New Roman" panose="02020603050405020304" pitchFamily="18" charset="0"/>
            </a:endParaRPr>
          </a:p>
        </p:txBody>
      </p:sp>
      <p:sp>
        <p:nvSpPr>
          <p:cNvPr id="5" name="Chỗ dành sẵn cho Số hiệu Bản chiếu 4">
            <a:extLst>
              <a:ext uri="{FF2B5EF4-FFF2-40B4-BE49-F238E27FC236}">
                <a16:creationId xmlns:a16="http://schemas.microsoft.com/office/drawing/2014/main" id="{F88FFB9B-B5C0-406C-97FF-C2915E4D1E97}"/>
              </a:ext>
            </a:extLst>
          </p:cNvPr>
          <p:cNvSpPr>
            <a:spLocks noGrp="1"/>
          </p:cNvSpPr>
          <p:nvPr>
            <p:ph type="sldNum" sz="quarter" idx="12"/>
          </p:nvPr>
        </p:nvSpPr>
        <p:spPr/>
        <p:txBody>
          <a:bodyPr/>
          <a:lstStyle/>
          <a:p>
            <a:fld id="{A02EBBDA-6239-48A4-BF42-145536EAE284}" type="slidenum">
              <a:rPr lang="en-US" smtClean="0"/>
              <a:t>9</a:t>
            </a:fld>
            <a:endParaRPr lang="en-US"/>
          </a:p>
        </p:txBody>
      </p:sp>
      <p:sp>
        <p:nvSpPr>
          <p:cNvPr id="8" name="Content Placeholder 2">
            <a:extLst>
              <a:ext uri="{FF2B5EF4-FFF2-40B4-BE49-F238E27FC236}">
                <a16:creationId xmlns:a16="http://schemas.microsoft.com/office/drawing/2014/main" id="{515364A8-DD14-4A89-99AE-AA6DEA1A4B1A}"/>
              </a:ext>
            </a:extLst>
          </p:cNvPr>
          <p:cNvSpPr txBox="1">
            <a:spLocks/>
          </p:cNvSpPr>
          <p:nvPr/>
        </p:nvSpPr>
        <p:spPr>
          <a:xfrm>
            <a:off x="628650" y="3360420"/>
            <a:ext cx="4534852" cy="39154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bộ</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phận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a:t>
            </a:r>
          </a:p>
          <a:p>
            <a:pPr marL="457200" indent="-457200">
              <a:buFont typeface="+mj-lt"/>
              <a:buAutoNum type="arabicPeriod"/>
            </a:pPr>
            <a:r>
              <a:rPr lang="vi-VN" sz="1800" dirty="0" err="1">
                <a:latin typeface="Calibri" panose="020F0502020204030204" pitchFamily="34" charset="0"/>
                <a:cs typeface="Calibri" panose="020F0502020204030204" pitchFamily="34" charset="0"/>
              </a:rPr>
              <a:t>Ống</a:t>
            </a:r>
            <a:r>
              <a:rPr lang="vi-VN" sz="1800" dirty="0">
                <a:latin typeface="Calibri" panose="020F0502020204030204" pitchFamily="34" charset="0"/>
                <a:cs typeface="Calibri" panose="020F0502020204030204" pitchFamily="34" charset="0"/>
              </a:rPr>
              <a:t> hơi</a:t>
            </a:r>
          </a:p>
          <a:p>
            <a:pPr marL="457200" indent="-457200">
              <a:buFont typeface="+mj-lt"/>
              <a:buAutoNum type="arabicPeriod"/>
            </a:pPr>
            <a:r>
              <a:rPr lang="vi-VN" sz="1800" dirty="0" err="1">
                <a:latin typeface="Calibri" panose="020F0502020204030204" pitchFamily="34" charset="0"/>
                <a:cs typeface="Calibri" panose="020F0502020204030204" pitchFamily="34" charset="0"/>
              </a:rPr>
              <a:t>Đèn</a:t>
            </a:r>
            <a:r>
              <a:rPr lang="vi-VN" sz="1800" dirty="0">
                <a:latin typeface="Calibri" panose="020F0502020204030204" pitchFamily="34" charset="0"/>
                <a:cs typeface="Calibri" panose="020F0502020204030204" pitchFamily="34" charset="0"/>
              </a:rPr>
              <a:t> quan </a:t>
            </a:r>
            <a:r>
              <a:rPr lang="vi-VN" sz="1800" dirty="0" err="1">
                <a:latin typeface="Calibri" panose="020F0502020204030204" pitchFamily="34" charset="0"/>
                <a:cs typeface="Calibri" panose="020F0502020204030204" pitchFamily="34" charset="0"/>
              </a:rPr>
              <a:t>sát</a:t>
            </a:r>
            <a:endParaRPr lang="vi-VN" sz="1800" dirty="0">
              <a:latin typeface="Calibri" panose="020F0502020204030204" pitchFamily="34" charset="0"/>
              <a:cs typeface="Calibri" panose="020F0502020204030204" pitchFamily="34" charset="0"/>
            </a:endParaRPr>
          </a:p>
          <a:p>
            <a:pPr marL="457200" indent="-457200">
              <a:buFont typeface="+mj-lt"/>
              <a:buAutoNum type="arabicPeriod"/>
            </a:pPr>
            <a:r>
              <a:rPr lang="vi-VN" sz="1800" dirty="0" err="1">
                <a:latin typeface="Calibri" panose="020F0502020204030204" pitchFamily="34" charset="0"/>
                <a:cs typeface="Calibri" panose="020F0502020204030204" pitchFamily="34" charset="0"/>
              </a:rPr>
              <a:t>Cửa</a:t>
            </a:r>
            <a:r>
              <a:rPr lang="vi-VN" sz="1800" dirty="0">
                <a:latin typeface="Calibri" panose="020F0502020204030204" pitchFamily="34" charset="0"/>
                <a:cs typeface="Calibri" panose="020F0502020204030204" pitchFamily="34" charset="0"/>
              </a:rPr>
              <a:t> quan </a:t>
            </a:r>
            <a:r>
              <a:rPr lang="vi-VN" sz="1800" dirty="0" err="1">
                <a:latin typeface="Calibri" panose="020F0502020204030204" pitchFamily="34" charset="0"/>
                <a:cs typeface="Calibri" panose="020F0502020204030204" pitchFamily="34" charset="0"/>
              </a:rPr>
              <a:t>sát</a:t>
            </a:r>
            <a:endParaRPr lang="vi-VN" sz="1800" dirty="0">
              <a:latin typeface="Calibri" panose="020F0502020204030204" pitchFamily="34" charset="0"/>
              <a:cs typeface="Calibri" panose="020F0502020204030204" pitchFamily="34" charset="0"/>
            </a:endParaRPr>
          </a:p>
          <a:p>
            <a:pPr marL="457200" indent="-457200">
              <a:buFont typeface="+mj-lt"/>
              <a:buAutoNum type="arabicPeriod"/>
            </a:pPr>
            <a:r>
              <a:rPr lang="vi-VN" sz="1800" dirty="0" err="1">
                <a:latin typeface="Calibri" panose="020F0502020204030204" pitchFamily="34" charset="0"/>
                <a:cs typeface="Calibri" panose="020F0502020204030204" pitchFamily="34" charset="0"/>
              </a:rPr>
              <a:t>Vệ</a:t>
            </a:r>
            <a:r>
              <a:rPr lang="vi-VN" sz="1800" dirty="0">
                <a:latin typeface="Calibri" panose="020F0502020204030204" pitchFamily="34" charset="0"/>
                <a:cs typeface="Calibri" panose="020F0502020204030204" pitchFamily="34" charset="0"/>
              </a:rPr>
              <a:t> sinh CIP</a:t>
            </a:r>
            <a:endParaRPr lang="en-US" sz="1800" dirty="0">
              <a:latin typeface="Calibri" panose="020F0502020204030204" pitchFamily="34" charset="0"/>
              <a:cs typeface="Calibri" panose="020F0502020204030204" pitchFamily="34" charset="0"/>
            </a:endParaRPr>
          </a:p>
          <a:p>
            <a:pPr marL="457200" indent="-457200">
              <a:buFont typeface="+mj-lt"/>
              <a:buAutoNum type="arabicPeriod"/>
            </a:pPr>
            <a:r>
              <a:rPr lang="vi-VN" sz="1800" dirty="0" err="1">
                <a:latin typeface="Calibri" panose="020F0502020204030204" pitchFamily="34" charset="0"/>
                <a:cs typeface="Calibri" panose="020F0502020204030204" pitchFamily="34" charset="0"/>
              </a:rPr>
              <a:t>Thành</a:t>
            </a:r>
            <a:r>
              <a:rPr lang="vi-VN" sz="1800" dirty="0">
                <a:latin typeface="Calibri" panose="020F0502020204030204" pitchFamily="34" charset="0"/>
                <a:cs typeface="Calibri" panose="020F0502020204030204" pitchFamily="34" charset="0"/>
              </a:rPr>
              <a:t> </a:t>
            </a:r>
            <a:r>
              <a:rPr lang="vi-VN" sz="1800" dirty="0" err="1">
                <a:latin typeface="Calibri" panose="020F0502020204030204" pitchFamily="34" charset="0"/>
                <a:cs typeface="Calibri" panose="020F0502020204030204" pitchFamily="34" charset="0"/>
              </a:rPr>
              <a:t>nồi</a:t>
            </a:r>
            <a:endParaRPr lang="vi-VN" sz="1800" dirty="0">
              <a:latin typeface="Calibri" panose="020F0502020204030204" pitchFamily="34" charset="0"/>
              <a:cs typeface="Calibri" panose="020F0502020204030204" pitchFamily="34" charset="0"/>
            </a:endParaRPr>
          </a:p>
          <a:p>
            <a:pPr marL="457200" indent="-457200">
              <a:buFont typeface="+mj-lt"/>
              <a:buAutoNum type="arabicPeriod"/>
            </a:pPr>
            <a:r>
              <a:rPr lang="vi-VN" sz="1800" dirty="0" err="1">
                <a:latin typeface="Calibri" panose="020F0502020204030204" pitchFamily="34" charset="0"/>
                <a:cs typeface="Calibri" panose="020F0502020204030204" pitchFamily="34" charset="0"/>
              </a:rPr>
              <a:t>Lớp</a:t>
            </a:r>
            <a:r>
              <a:rPr lang="vi-VN" sz="1800" dirty="0">
                <a:latin typeface="Calibri" panose="020F0502020204030204" pitchFamily="34" charset="0"/>
                <a:cs typeface="Calibri" panose="020F0502020204030204" pitchFamily="34" charset="0"/>
              </a:rPr>
              <a:t> </a:t>
            </a:r>
            <a:r>
              <a:rPr lang="vi-VN" sz="1800" dirty="0" err="1">
                <a:latin typeface="Calibri" panose="020F0502020204030204" pitchFamily="34" charset="0"/>
                <a:cs typeface="Calibri" panose="020F0502020204030204" pitchFamily="34" charset="0"/>
              </a:rPr>
              <a:t>cách</a:t>
            </a:r>
            <a:r>
              <a:rPr lang="vi-VN" sz="1800" dirty="0">
                <a:latin typeface="Calibri" panose="020F0502020204030204" pitchFamily="34" charset="0"/>
                <a:cs typeface="Calibri" panose="020F0502020204030204" pitchFamily="34" charset="0"/>
              </a:rPr>
              <a:t> </a:t>
            </a:r>
            <a:r>
              <a:rPr lang="vi-VN" sz="1800" dirty="0" err="1">
                <a:latin typeface="Calibri" panose="020F0502020204030204" pitchFamily="34" charset="0"/>
                <a:cs typeface="Calibri" panose="020F0502020204030204" pitchFamily="34" charset="0"/>
              </a:rPr>
              <a:t>nhiệt</a:t>
            </a:r>
            <a:endParaRPr lang="vi-VN" sz="1800" dirty="0">
              <a:latin typeface="Calibri" panose="020F0502020204030204" pitchFamily="34" charset="0"/>
              <a:cs typeface="Calibri" panose="020F0502020204030204" pitchFamily="34" charset="0"/>
            </a:endParaRPr>
          </a:p>
          <a:p>
            <a:pPr marL="457200" indent="-457200">
              <a:buFont typeface="+mj-lt"/>
              <a:buAutoNum type="arabicPeriod"/>
            </a:pPr>
            <a:r>
              <a:rPr lang="vi-VN" sz="1800" dirty="0" err="1">
                <a:latin typeface="Calibri" panose="020F0502020204030204" pitchFamily="34" charset="0"/>
                <a:cs typeface="Calibri" panose="020F0502020204030204" pitchFamily="34" charset="0"/>
              </a:rPr>
              <a:t>Cánh</a:t>
            </a:r>
            <a:r>
              <a:rPr lang="vi-VN" sz="1800" dirty="0">
                <a:latin typeface="Calibri" panose="020F0502020204030204" pitchFamily="34" charset="0"/>
                <a:cs typeface="Calibri" panose="020F0502020204030204" pitchFamily="34" charset="0"/>
              </a:rPr>
              <a:t> </a:t>
            </a:r>
            <a:r>
              <a:rPr lang="vi-VN" sz="1800" dirty="0" err="1">
                <a:latin typeface="Calibri" panose="020F0502020204030204" pitchFamily="34" charset="0"/>
                <a:cs typeface="Calibri" panose="020F0502020204030204" pitchFamily="34" charset="0"/>
              </a:rPr>
              <a:t>khuấy</a:t>
            </a:r>
            <a:endParaRPr lang="vi-VN" sz="1800" dirty="0">
              <a:latin typeface="Calibri" panose="020F0502020204030204" pitchFamily="34" charset="0"/>
              <a:cs typeface="Calibri" panose="020F0502020204030204" pitchFamily="34" charset="0"/>
            </a:endParaRPr>
          </a:p>
          <a:p>
            <a:pPr marL="457200" indent="-457200">
              <a:buFont typeface="+mj-lt"/>
              <a:buAutoNum type="arabicPeriod"/>
            </a:pPr>
            <a:r>
              <a:rPr lang="vi-VN" sz="1800" dirty="0" err="1">
                <a:latin typeface="Calibri" panose="020F0502020204030204" pitchFamily="34" charset="0"/>
                <a:cs typeface="Calibri" panose="020F0502020204030204" pitchFamily="34" charset="0"/>
              </a:rPr>
              <a:t>Động</a:t>
            </a:r>
            <a:r>
              <a:rPr lang="vi-VN" sz="1800" dirty="0">
                <a:latin typeface="Calibri" panose="020F0502020204030204" pitchFamily="34" charset="0"/>
                <a:cs typeface="Calibri" panose="020F0502020204030204" pitchFamily="34" charset="0"/>
              </a:rPr>
              <a:t> cơ</a:t>
            </a:r>
          </a:p>
          <a:p>
            <a:pPr marL="457200" indent="-457200">
              <a:buFont typeface="+mj-lt"/>
              <a:buAutoNum type="arabicPeriod"/>
            </a:pPr>
            <a:endParaRPr lang="en-US" dirty="0"/>
          </a:p>
        </p:txBody>
      </p:sp>
    </p:spTree>
    <p:extLst>
      <p:ext uri="{BB962C8B-B14F-4D97-AF65-F5344CB8AC3E}">
        <p14:creationId xmlns:p14="http://schemas.microsoft.com/office/powerpoint/2010/main" val="17090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6F2BB13DADB345882905426723F21F" ma:contentTypeVersion="12" ma:contentTypeDescription="Create a new document." ma:contentTypeScope="" ma:versionID="cdd81772a40e8eee238c9c5d3d393541">
  <xsd:schema xmlns:xsd="http://www.w3.org/2001/XMLSchema" xmlns:xs="http://www.w3.org/2001/XMLSchema" xmlns:p="http://schemas.microsoft.com/office/2006/metadata/properties" xmlns:ns2="cfabd2e2-cd6f-4303-b59c-3fa5959453df" xmlns:ns3="495278c9-57be-43dd-aff2-89ebe39dd7ee" targetNamespace="http://schemas.microsoft.com/office/2006/metadata/properties" ma:root="true" ma:fieldsID="5f0924e83b271d09e9a9fb5fe89ad2b1" ns2:_="" ns3:_="">
    <xsd:import namespace="cfabd2e2-cd6f-4303-b59c-3fa5959453df"/>
    <xsd:import namespace="495278c9-57be-43dd-aff2-89ebe39dd7e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OCR"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bd2e2-cd6f-4303-b59c-3fa5959453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5278c9-57be-43dd-aff2-89ebe39dd7e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2DC14-8C56-4AB9-BAAB-FFBE2138C755}">
  <ds:schemaRefs>
    <ds:schemaRef ds:uri="http://schemas.microsoft.com/sharepoint/v3/contenttype/forms"/>
  </ds:schemaRefs>
</ds:datastoreItem>
</file>

<file path=customXml/itemProps2.xml><?xml version="1.0" encoding="utf-8"?>
<ds:datastoreItem xmlns:ds="http://schemas.openxmlformats.org/officeDocument/2006/customXml" ds:itemID="{0EDB4C37-F0C7-43D4-8E52-1F4296B7AB6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EDF66AE-455C-4179-B150-87A428068788}"/>
</file>

<file path=docProps/app.xml><?xml version="1.0" encoding="utf-8"?>
<Properties xmlns="http://schemas.openxmlformats.org/officeDocument/2006/extended-properties" xmlns:vt="http://schemas.openxmlformats.org/officeDocument/2006/docPropsVTypes">
  <Template>Presentation1</Template>
  <TotalTime>2225</TotalTime>
  <Words>1445</Words>
  <Application>Microsoft Office PowerPoint</Application>
  <PresentationFormat>Trình chiếu Trên màn hình (4:3)</PresentationFormat>
  <Paragraphs>255</Paragraphs>
  <Slides>31</Slides>
  <Notes>8</Notes>
  <HiddenSlides>0</HiddenSlides>
  <MMClips>0</MMClips>
  <ScaleCrop>false</ScaleCrop>
  <HeadingPairs>
    <vt:vector size="4" baseType="variant">
      <vt:variant>
        <vt:lpstr>Chủ đề</vt:lpstr>
      </vt:variant>
      <vt:variant>
        <vt:i4>1</vt:i4>
      </vt:variant>
      <vt:variant>
        <vt:lpstr>Tiêu đề Bản chiếu</vt:lpstr>
      </vt:variant>
      <vt:variant>
        <vt:i4>31</vt:i4>
      </vt:variant>
    </vt:vector>
  </HeadingPairs>
  <TitlesOfParts>
    <vt:vector size="32" baseType="lpstr">
      <vt:lpstr>Office Theme</vt:lpstr>
      <vt:lpstr>Bản trình bày PowerPoint</vt:lpstr>
      <vt:lpstr>MỤC LỤC</vt:lpstr>
      <vt:lpstr>Bản trình bày PowerPoint</vt:lpstr>
      <vt:lpstr>Bản trình bày PowerPoint</vt:lpstr>
      <vt:lpstr>Bản trình bày PowerPoint</vt:lpstr>
      <vt:lpstr>Bản trình bày PowerPoint</vt:lpstr>
      <vt:lpstr>Bản trình bày PowerPoint</vt:lpstr>
      <vt:lpstr>QUY TRÌNH NẤU MALT</vt:lpstr>
      <vt:lpstr>CẤU TẠO NỒI NẤU</vt:lpstr>
      <vt:lpstr>QUÁ TRÌNH HỒ HÓA </vt:lpstr>
      <vt:lpstr>Bản trình bày PowerPoint</vt:lpstr>
      <vt:lpstr>QUÁ TRÌNH HỒ HÓA </vt:lpstr>
      <vt:lpstr>QUÁ TRÌNH HỒ HÓA </vt:lpstr>
      <vt:lpstr>QUÁ TRÌNH ĐƯỜNG HÓA </vt:lpstr>
      <vt:lpstr>QUÁ TRÌNH ĐƯỜNG HÓA </vt:lpstr>
      <vt:lpstr>QUÁ TRÌNH ĐƯỜNG HÓA </vt:lpstr>
      <vt:lpstr>QUÁ TRÌNH ĐƯỜNG HÓA </vt:lpstr>
      <vt:lpstr>QUÁ TRÌNH ĐƯỜNG HÓA </vt:lpstr>
      <vt:lpstr>SƠ ĐỒ P&amp;ID</vt:lpstr>
      <vt:lpstr>CẢM BIẾN ĐO LƯU LƯỢNG</vt:lpstr>
      <vt:lpstr>Giới thiệu chung</vt:lpstr>
      <vt:lpstr>Bản trình bày PowerPoint</vt:lpstr>
      <vt:lpstr>Đo lưu lượng thể tích</vt:lpstr>
      <vt:lpstr>Đo lưu lượng thể tích</vt:lpstr>
      <vt:lpstr>Đo lưu lượng khối lượng</vt:lpstr>
      <vt:lpstr>Đo lưu lượng khối lượng</vt:lpstr>
      <vt:lpstr>ỨNG DỤNG TRONG CÔNG NGHỆ SẢN XUẤT BIA</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dc:creator>
  <cp:lastModifiedBy>LE MINH KHUE 20181557</cp:lastModifiedBy>
  <cp:revision>130</cp:revision>
  <dcterms:created xsi:type="dcterms:W3CDTF">2016-07-25T07:53:11Z</dcterms:created>
  <dcterms:modified xsi:type="dcterms:W3CDTF">2021-06-02T17:22:31Z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0x010100CD6F2BB13DADB345882905426723F21F</vt:lpwstr>
  </property>
</Properties>
</file>